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6A0CB6-13E8-46D0-8A11-B77751376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428F31-E224-4B27-8D4B-B089A8169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C719C6-8367-4567-AE89-2964395F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3447F0-B91E-4A4F-82A8-9C1AC79A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FB2CE9-4413-4F14-8219-057074D4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53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3A3576-AE19-4864-9516-EB925080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D20FDBA-91C6-45BE-B2A8-385ABD12A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B0831D-E892-4647-BB0B-8A1F9BC9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FAFDEA-80E2-492D-AD9E-AD55A5E1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6360D6-D3D3-46B9-AA37-F2A83C22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3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58F7CC2-17C1-426D-A33E-331341BC2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F56CABE-DE7B-403A-B53F-9C0A4C11E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13B25C-12E7-4E97-AA5E-6C9819D2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A2FBD8-E274-4695-8C61-805C027CC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6B2ACB-AC6A-4D63-9C88-3107D0A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6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9ED26F-9931-4F5B-87A7-3D6F3768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FF6FB7-3EE9-4907-A68F-8A10130A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1EE501-7D13-4F63-B5FC-139D45DA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D1F70B-8AE8-4E03-896E-EBA9575F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B5CDF3-2701-4769-B61C-FF0DA7D48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36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D58950-AEC6-4316-9A48-0C475701C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3B1CE78-6BE2-4D1A-8B18-E8B52E4AE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AA5E05-A00A-4285-B2D5-9AA0D1B7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95EE83-830F-443C-9DA7-D9B64654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372E02-4DE8-4F35-9B5F-FFFFC54F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44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041A45-D2B9-40BB-95D6-6991BDC5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3D0477-9C99-4E34-9FE6-96CD95E54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BE576F1-A3D6-4D92-9EB7-083AD5F03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032D65-51B1-47CF-9B3E-860D438A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829B26-5C8A-4930-8E58-0E546EC5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E9AF5-E4F1-4580-8F77-4FE477C3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626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7FAED5-6996-44C2-812A-5C4ED587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441559-1E71-4987-85A9-A897D876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FB704DA-6C78-4C37-B449-4230A6F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F419189-C505-4FB1-865A-20729E1AF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E8CDB11-3B8B-4FF9-BAA1-F28A8F074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1136840-A422-4259-81B5-A6437521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B80F7BC-4C7C-4908-B57B-C6384559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4AD48EF-D1F3-4A1F-956A-07CBCCE7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310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E0C13-5330-497A-ACC4-0B59A96C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C86486-4D04-449B-B8FF-8829F232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7BAB917-3A26-41EC-BAC5-51911718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FD88290-7FAA-4420-8209-34C10C47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E3D59C-C2AE-4638-A39E-9B7497FB9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0C9D1EB-79F7-4D1C-B675-AFB7E0C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2B87031-1CE6-43BC-AEE8-03F94271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239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B43634-C765-4EFC-82E6-62176DAD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B0AEE8A-016C-4D4D-9106-B8F3311D4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E30B89D-564D-4643-A371-DB2476ABF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0328C2A-9A6A-473F-AB32-A0541A13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D77DD96-849A-473B-8F06-37AC266B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AB257-2E24-4DFD-B84E-740A41FB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605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DDF1DD-2E4C-4D87-BC47-7A38E6B7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926A8CF-597D-41ED-BF19-0DC5DE839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C16660-32C6-4AF5-AF01-29749077B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98DFD75-4560-4FE2-BBF2-680707C9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540B31-58A2-4CED-BB76-11DDD48A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AD3C90-5996-4EFC-9B5F-4AA11DB5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75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9F946C5-C758-45A7-A517-3E108C928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5220BF-BFFC-4EF1-936B-C051E05A5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D0F606-F62B-4CB6-90A2-E3D781997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041D1-7822-427B-97AA-82E017ADBCA1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A58F70-2B0F-4D3F-8A5D-013982BC8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139BEB6-78A2-4145-A80D-2A15D950C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05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slo Sans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C57F3F-F160-4F64-BD73-1A6867D66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285" y="1122363"/>
            <a:ext cx="11640458" cy="2387600"/>
          </a:xfrm>
        </p:spPr>
        <p:txBody>
          <a:bodyPr>
            <a:noAutofit/>
          </a:bodyPr>
          <a:lstStyle/>
          <a:p>
            <a:r>
              <a:rPr lang="nb-NO" sz="13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Kurskatalog</a:t>
            </a:r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A1B6E8D-2C4B-4EB9-9803-1FB2D5D79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285" y="3602038"/>
            <a:ext cx="11771275" cy="506136"/>
          </a:xfrm>
        </p:spPr>
        <p:txBody>
          <a:bodyPr>
            <a:noAutofit/>
          </a:bodyPr>
          <a:lstStyle/>
          <a:p>
            <a:r>
              <a:rPr lang="nb-NO" sz="4000" dirty="0">
                <a:latin typeface="Congenial Black" panose="02000503040000020004" pitchFamily="2" charset="0"/>
              </a:rPr>
              <a:t>Ekeberg AKS presenterer kursene i uke 42-45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79E8D23-5E19-2DE2-596A-5B28CBB8E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39" y="5129133"/>
            <a:ext cx="1771000" cy="167533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BCDF83F4-2A3D-05F8-4895-322F81C9D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092" y="4996474"/>
            <a:ext cx="2883123" cy="180799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41AB470-6172-C206-D449-E8546763A5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236" y="4955168"/>
            <a:ext cx="2037325" cy="1871571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28ADC859-9513-5BE1-6018-9E5032E54A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1398" y="4996474"/>
            <a:ext cx="2298273" cy="1788960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03026595-7042-668D-E7CF-3C4EFEC7A98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250" b="52750" l="26471" r="45046">
                        <a14:foregroundMark x1="33746" y1="10750" x2="33127" y2="35000"/>
                        <a14:foregroundMark x1="33127" y1="35000" x2="36997" y2="22750"/>
                        <a14:foregroundMark x1="36997" y1="22750" x2="36997" y2="17000"/>
                        <a14:foregroundMark x1="32972" y1="15000" x2="33282" y2="36250"/>
                        <a14:foregroundMark x1="31889" y1="29000" x2="31889" y2="34750"/>
                        <a14:foregroundMark x1="29412" y1="28250" x2="35294" y2="41000"/>
                        <a14:foregroundMark x1="35294" y1="41000" x2="35294" y2="43250"/>
                        <a14:foregroundMark x1="31579" y1="47000" x2="31579" y2="47000"/>
                        <a14:foregroundMark x1="35759" y1="44750" x2="39319" y2="52750"/>
                        <a14:foregroundMark x1="31115" y1="45000" x2="37307" y2="20250"/>
                        <a14:foregroundMark x1="37307" y1="20250" x2="37616" y2="33750"/>
                        <a14:foregroundMark x1="37616" y1="33750" x2="31115" y2="14500"/>
                        <a14:foregroundMark x1="31115" y1="14500" x2="30650" y2="7750"/>
                        <a14:foregroundMark x1="36842" y1="11500" x2="37307" y2="17750"/>
                        <a14:foregroundMark x1="37926" y1="12000" x2="38700" y2="19250"/>
                        <a14:foregroundMark x1="34830" y1="17750" x2="34675" y2="20250"/>
                        <a14:foregroundMark x1="44118" y1="32500" x2="44118" y2="32500"/>
                        <a14:foregroundMark x1="28483" y1="25750" x2="36842" y2="29000"/>
                        <a14:foregroundMark x1="36842" y1="29000" x2="36997" y2="29500"/>
                        <a14:backgroundMark x1="42879" y1="52250" x2="46904" y2="54250"/>
                        <a14:backgroundMark x1="41331" y1="52250" x2="41331" y2="52250"/>
                      </a14:backgroundRemoval>
                    </a14:imgEffect>
                  </a14:imgLayer>
                </a14:imgProps>
              </a:ext>
            </a:extLst>
          </a:blip>
          <a:srcRect l="24241" r="52477" b="45756"/>
          <a:stretch/>
        </p:blipFill>
        <p:spPr>
          <a:xfrm>
            <a:off x="4729590" y="4850118"/>
            <a:ext cx="1409473" cy="2033392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6B8A8AC9-1168-EDA4-5714-CA0400776FC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9435" t="15238" r="20043" b="44033"/>
          <a:stretch/>
        </p:blipFill>
        <p:spPr>
          <a:xfrm>
            <a:off x="8519218" y="4996474"/>
            <a:ext cx="1455775" cy="17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8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F658BCC4-F8BC-438E-33A1-345516637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nb-NO" sz="13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Informasjon</a:t>
            </a:r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BAE3B27C-641E-8FA7-71D4-FD9CB46C35EB}"/>
              </a:ext>
            </a:extLst>
          </p:cNvPr>
          <p:cNvSpPr/>
          <p:nvPr/>
        </p:nvSpPr>
        <p:spPr>
          <a:xfrm>
            <a:off x="596348" y="1690688"/>
            <a:ext cx="7341704" cy="4802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Våre interne kurs: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Vi tilbyr ett bredt tilbud av kurs innenfor temaområdene til rammeplanen for AKS. </a:t>
            </a:r>
          </a:p>
          <a:p>
            <a:pPr algn="ctr"/>
            <a:r>
              <a:rPr lang="nb-NO" sz="1400" i="1" dirty="0">
                <a:solidFill>
                  <a:schemeClr val="tx1"/>
                </a:solidFill>
              </a:rPr>
              <a:t>Temaområdene er: kunst, kultur og kreativitet, natur og bærekraftig miljø, mat og helse og fysisk aktivitet og lek. 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Våre eksterne kurs: 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Drama O-Rama </a:t>
            </a:r>
            <a:r>
              <a:rPr lang="nb-NO" sz="1400" b="0" i="0" dirty="0">
                <a:solidFill>
                  <a:schemeClr val="tx1"/>
                </a:solidFill>
                <a:effectLst/>
              </a:rPr>
              <a:t>På kurset vil barna lære konsentrasjons,- fantasiøvelser, tekst og karakterarbeid. De skal jobbe med gruppedynamikk og skape sin egen teaterverden, med fokus på å improvisere, leke og ha det ordentlig gøy sammen!</a:t>
            </a:r>
            <a:endParaRPr lang="nb-NO" sz="1400" b="1" dirty="0">
              <a:solidFill>
                <a:schemeClr val="tx1"/>
              </a:solidFill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Sjakk:</a:t>
            </a:r>
            <a:r>
              <a:rPr lang="nb-NO" sz="1400" dirty="0">
                <a:solidFill>
                  <a:schemeClr val="tx1"/>
                </a:solidFill>
              </a:rPr>
              <a:t> De som ønsker å melde seg på sjakk, må melde seg på vår påmelding i tillegg til sjakklubben. Se vedlegg.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nb-NO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Friidrett i skolen</a:t>
            </a:r>
            <a:r>
              <a:rPr lang="nb-NO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» er et prosjekt som Oslo og Akershus friidrettskretser startet opp i 2020, med formål å styrke friidrettens tilstedeværelse og posisjon i skolen.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Svømming:</a:t>
            </a:r>
            <a:r>
              <a:rPr lang="nb-NO" sz="1400" dirty="0">
                <a:solidFill>
                  <a:schemeClr val="tx1"/>
                </a:solidFill>
              </a:rPr>
              <a:t> Det kommer påmelding og informasjon om svømming for 3 og 4.trinn når det nærmer seg oppstart</a:t>
            </a:r>
          </a:p>
          <a:p>
            <a:pPr algn="ctr"/>
            <a:endParaRPr lang="nb-NO" sz="1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Det vil i tillegg være ett tilbud for de elevene som ikke ønsker å melde seg på noen av kursene AKS tilbyr. Tilbudet vil inneholde både læringsstøttene aktiviteter og frilek sammen med de ansatte</a:t>
            </a:r>
            <a:endParaRPr lang="nb-NO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pic>
        <p:nvPicPr>
          <p:cNvPr id="1026" name="Picture 2" descr="Viktig beskjed til foresatte – AKS">
            <a:extLst>
              <a:ext uri="{FF2B5EF4-FFF2-40B4-BE49-F238E27FC236}">
                <a16:creationId xmlns:a16="http://schemas.microsoft.com/office/drawing/2014/main" id="{5C815D23-BE81-60AD-AF6B-3A1EBA4E3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152" y="2205934"/>
            <a:ext cx="4143051" cy="428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01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>
            <a:extLst>
              <a:ext uri="{FF2B5EF4-FFF2-40B4-BE49-F238E27FC236}">
                <a16:creationId xmlns:a16="http://schemas.microsoft.com/office/drawing/2014/main" id="{69E8AEAD-B759-6853-0554-1AE241EF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9262"/>
          </a:xfrm>
        </p:spPr>
        <p:txBody>
          <a:bodyPr>
            <a:noAutofit/>
          </a:bodyPr>
          <a:lstStyle/>
          <a:p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Mandag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99BD5FB-DE79-7961-2A4F-222C8127A382}"/>
              </a:ext>
            </a:extLst>
          </p:cNvPr>
          <p:cNvSpPr/>
          <p:nvPr/>
        </p:nvSpPr>
        <p:spPr>
          <a:xfrm>
            <a:off x="838200" y="1825626"/>
            <a:ext cx="5257799" cy="10092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  <a:ea typeface="Calibri"/>
                <a:cs typeface="Calibri"/>
              </a:rPr>
              <a:t>Kreativitet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EAFD168-8519-C0F3-D6DF-71388E1A2B2B}"/>
              </a:ext>
            </a:extLst>
          </p:cNvPr>
          <p:cNvSpPr/>
          <p:nvPr/>
        </p:nvSpPr>
        <p:spPr>
          <a:xfrm>
            <a:off x="6251711" y="1825626"/>
            <a:ext cx="4873487" cy="10092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Mat og helse </a:t>
            </a:r>
            <a:endParaRPr lang="nb-NO" sz="2000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9BFCAB1-6706-C521-9D87-4D224274C6CD}"/>
              </a:ext>
            </a:extLst>
          </p:cNvPr>
          <p:cNvSpPr/>
          <p:nvPr/>
        </p:nvSpPr>
        <p:spPr>
          <a:xfrm>
            <a:off x="838201" y="2987827"/>
            <a:ext cx="5257798" cy="20540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4"/>
            <a:endParaRPr lang="nb-NO" sz="20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F9554F8-618A-9C40-8081-75D0EF6E6664}"/>
              </a:ext>
            </a:extLst>
          </p:cNvPr>
          <p:cNvSpPr/>
          <p:nvPr/>
        </p:nvSpPr>
        <p:spPr>
          <a:xfrm>
            <a:off x="6251711" y="2987826"/>
            <a:ext cx="4873487" cy="2054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3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Rammeplan: </a:t>
            </a:r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mat og måltidsglede</a:t>
            </a:r>
            <a:endParaRPr lang="nb-NO" sz="1600" dirty="0">
              <a:solidFill>
                <a:schemeClr val="tx1"/>
              </a:solidFill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b="0" i="0" dirty="0">
                <a:solidFill>
                  <a:srgbClr val="000000"/>
                </a:solidFill>
                <a:effectLst/>
              </a:rPr>
              <a:t>AKS legger til rette for at elevene får erfaring til å tilberede måltider, får kunnskaper om ernæring og sørger for gode fellesopplevelser gjennom måltidet.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14:10-15:30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7AE28DC4-9602-C2AC-D0BB-50BBE7CF0113}"/>
              </a:ext>
            </a:extLst>
          </p:cNvPr>
          <p:cNvSpPr/>
          <p:nvPr/>
        </p:nvSpPr>
        <p:spPr>
          <a:xfrm>
            <a:off x="-622300" y="3286127"/>
            <a:ext cx="604519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4" algn="ctr"/>
            <a:r>
              <a:rPr lang="nb-NO" sz="1600" b="0" cap="none" spc="0" dirty="0">
                <a:ln w="0"/>
                <a:solidFill>
                  <a:schemeClr val="tx1"/>
                </a:solidFill>
              </a:rPr>
              <a:t>base 1 og 2 </a:t>
            </a:r>
          </a:p>
          <a:p>
            <a:pPr lvl="4" algn="ctr"/>
            <a:r>
              <a:rPr lang="nb-NO" sz="1600" b="0" i="1" cap="none" spc="0" dirty="0">
                <a:ln w="0"/>
                <a:solidFill>
                  <a:schemeClr val="tx1"/>
                </a:solidFill>
                <a:ea typeface="Calibri"/>
                <a:cs typeface="Calibri"/>
              </a:rPr>
              <a:t>Rammeplan:</a:t>
            </a:r>
            <a:r>
              <a:rPr lang="nb-NO" sz="1600" b="0" cap="none" spc="0" dirty="0">
                <a:ln w="0"/>
                <a:solidFill>
                  <a:schemeClr val="tx1"/>
                </a:solidFill>
                <a:ea typeface="Calibri"/>
                <a:cs typeface="Calibri"/>
              </a:rPr>
              <a:t> Kunst, kultur og kreativitet</a:t>
            </a:r>
          </a:p>
          <a:p>
            <a:pPr lvl="4" algn="ctr"/>
            <a:r>
              <a:rPr lang="nb-NO" sz="1600" b="1" cap="none" spc="0" dirty="0">
                <a:ln w="0"/>
                <a:solidFill>
                  <a:schemeClr val="tx1"/>
                </a:solidFill>
              </a:rPr>
              <a:t>Mål</a:t>
            </a:r>
            <a:r>
              <a:rPr lang="nb-NO" sz="1600" b="0" cap="none" spc="0" dirty="0">
                <a:ln w="0"/>
                <a:solidFill>
                  <a:schemeClr val="tx1"/>
                </a:solidFill>
              </a:rPr>
              <a:t>: å skape kunstutrykk å egenhånd og i samarbeid med andre.</a:t>
            </a:r>
          </a:p>
          <a:p>
            <a:pPr lvl="4" algn="ctr"/>
            <a:r>
              <a:rPr lang="nb-NO" sz="1600" b="0" i="1" cap="none" spc="0" dirty="0" err="1">
                <a:ln w="0"/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b="0" i="1" cap="none" spc="0" dirty="0">
                <a:ln w="0"/>
                <a:solidFill>
                  <a:schemeClr val="tx1"/>
                </a:solidFill>
                <a:ea typeface="Calibri"/>
                <a:cs typeface="Calibri"/>
              </a:rPr>
              <a:t>:  1415-1515</a:t>
            </a:r>
            <a:endParaRPr lang="nb-NO" sz="1600" b="0" i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30A26CE1-9DBC-1141-B710-82F6BA198F59}"/>
              </a:ext>
            </a:extLst>
          </p:cNvPr>
          <p:cNvSpPr/>
          <p:nvPr/>
        </p:nvSpPr>
        <p:spPr>
          <a:xfrm>
            <a:off x="838198" y="5199148"/>
            <a:ext cx="5257799" cy="10092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Kursholdere: 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dirty="0">
                <a:solidFill>
                  <a:schemeClr val="tx1"/>
                </a:solidFill>
              </a:rPr>
              <a:t>Vilde, </a:t>
            </a:r>
            <a:r>
              <a:rPr lang="nb-NO" sz="1600" dirty="0" err="1">
                <a:solidFill>
                  <a:schemeClr val="tx1"/>
                </a:solidFill>
              </a:rPr>
              <a:t>Mateo</a:t>
            </a:r>
            <a:r>
              <a:rPr lang="nb-NO" sz="1600" dirty="0">
                <a:solidFill>
                  <a:schemeClr val="tx1"/>
                </a:solidFill>
              </a:rPr>
              <a:t>, Bettina 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dirty="0" err="1">
                <a:solidFill>
                  <a:schemeClr val="tx1"/>
                </a:solidFill>
              </a:rPr>
              <a:t>Mamading</a:t>
            </a:r>
            <a:r>
              <a:rPr lang="nb-NO" sz="1600" dirty="0">
                <a:solidFill>
                  <a:schemeClr val="tx1"/>
                </a:solidFill>
              </a:rPr>
              <a:t>, </a:t>
            </a:r>
            <a:r>
              <a:rPr lang="nb-NO" sz="1600" dirty="0" err="1">
                <a:solidFill>
                  <a:schemeClr val="tx1"/>
                </a:solidFill>
              </a:rPr>
              <a:t>Jieli</a:t>
            </a:r>
            <a:r>
              <a:rPr lang="nb-NO" sz="1600" dirty="0">
                <a:solidFill>
                  <a:schemeClr val="tx1"/>
                </a:solidFill>
              </a:rPr>
              <a:t> og Julia 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34620BE-499A-F9C0-0808-51BCCAB3932F}"/>
              </a:ext>
            </a:extLst>
          </p:cNvPr>
          <p:cNvSpPr/>
          <p:nvPr/>
        </p:nvSpPr>
        <p:spPr>
          <a:xfrm>
            <a:off x="6251710" y="5199148"/>
            <a:ext cx="4873487" cy="10092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Kursholdere: </a:t>
            </a:r>
            <a:r>
              <a:rPr lang="nb-NO" sz="1600" dirty="0">
                <a:solidFill>
                  <a:schemeClr val="tx1"/>
                </a:solidFill>
              </a:rPr>
              <a:t>Magnus M, Filip, Iben og Levi</a:t>
            </a:r>
          </a:p>
          <a:p>
            <a:pPr algn="ctr"/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281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95D07EFE-1AFE-82AB-9D52-78B636A73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356"/>
          </a:xfrm>
        </p:spPr>
        <p:txBody>
          <a:bodyPr>
            <a:noAutofit/>
          </a:bodyPr>
          <a:lstStyle/>
          <a:p>
            <a:r>
              <a:rPr lang="nb-NO" sz="10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Tirsdag</a:t>
            </a:r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6556DFA-4894-2DCA-5011-9E4990D16D55}"/>
              </a:ext>
            </a:extLst>
          </p:cNvPr>
          <p:cNvSpPr/>
          <p:nvPr/>
        </p:nvSpPr>
        <p:spPr>
          <a:xfrm>
            <a:off x="850523" y="5228213"/>
            <a:ext cx="2439828" cy="12115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600" dirty="0">
                <a:solidFill>
                  <a:schemeClr val="tx1"/>
                </a:solidFill>
              </a:rPr>
              <a:t>Julie, Ane, </a:t>
            </a:r>
            <a:r>
              <a:rPr lang="nb-NO" sz="1600" dirty="0" err="1">
                <a:solidFill>
                  <a:schemeClr val="tx1"/>
                </a:solidFill>
              </a:rPr>
              <a:t>Lovelyn</a:t>
            </a:r>
            <a:r>
              <a:rPr lang="nb-NO" sz="1600" dirty="0">
                <a:solidFill>
                  <a:schemeClr val="tx1"/>
                </a:solidFill>
              </a:rPr>
              <a:t> og Ella S.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AA50FD72-348B-DB68-B0A3-C4601A1B7262}"/>
              </a:ext>
            </a:extLst>
          </p:cNvPr>
          <p:cNvSpPr/>
          <p:nvPr/>
        </p:nvSpPr>
        <p:spPr>
          <a:xfrm>
            <a:off x="3352443" y="1376073"/>
            <a:ext cx="2514242" cy="12804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/>
            <a:r>
              <a:rPr lang="nb-NO" sz="2400" b="1" dirty="0" err="1">
                <a:solidFill>
                  <a:schemeClr val="tx1"/>
                </a:solidFill>
              </a:rPr>
              <a:t>Sjakkurs</a:t>
            </a:r>
            <a:endParaRPr lang="nb-NO" sz="24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50BB544-ECF6-5811-DE49-7B5E2A6E95E0}"/>
              </a:ext>
            </a:extLst>
          </p:cNvPr>
          <p:cNvSpPr/>
          <p:nvPr/>
        </p:nvSpPr>
        <p:spPr>
          <a:xfrm>
            <a:off x="8653940" y="1355797"/>
            <a:ext cx="2305051" cy="13007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Fotball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9446652-A00B-BD86-CACD-52D58069602D}"/>
              </a:ext>
            </a:extLst>
          </p:cNvPr>
          <p:cNvSpPr/>
          <p:nvPr/>
        </p:nvSpPr>
        <p:spPr>
          <a:xfrm>
            <a:off x="838200" y="2715691"/>
            <a:ext cx="2439828" cy="2427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  <a:ea typeface="Calibri"/>
                <a:cs typeface="Calibri"/>
              </a:rPr>
              <a:t>Base 1 og 2.</a:t>
            </a:r>
          </a:p>
          <a:p>
            <a:pPr algn="ctr"/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Rammeplan:</a:t>
            </a:r>
            <a:r>
              <a:rPr lang="nb-NO" sz="1400" dirty="0">
                <a:solidFill>
                  <a:schemeClr val="tx1"/>
                </a:solidFill>
                <a:ea typeface="Calibri"/>
                <a:cs typeface="Calibri"/>
              </a:rPr>
              <a:t> Natur og miljø og bærekraftig</a:t>
            </a:r>
          </a:p>
          <a:p>
            <a:pPr algn="ctr"/>
            <a:r>
              <a:rPr lang="nb-NO" sz="1400" b="1" dirty="0" err="1">
                <a:solidFill>
                  <a:schemeClr val="tx1"/>
                </a:solidFill>
              </a:rPr>
              <a:t>Mål:</a:t>
            </a:r>
            <a:r>
              <a:rPr lang="nb-NO" sz="1400" dirty="0" err="1">
                <a:solidFill>
                  <a:schemeClr val="tx1"/>
                </a:solidFill>
              </a:rPr>
              <a:t>Elevene</a:t>
            </a:r>
            <a:r>
              <a:rPr lang="nb-NO" sz="1400" dirty="0">
                <a:solidFill>
                  <a:schemeClr val="tx1"/>
                </a:solidFill>
              </a:rPr>
              <a:t> skal gis varierte muligheter for å bli glade i naturen og nærmiljøet. De skal lære å ta vare på naturen og bidra til bevisste handlinger for et bedre miljø.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Kl. Slett:</a:t>
            </a:r>
            <a:r>
              <a:rPr lang="nb-NO" sz="1400" b="1" i="1" dirty="0">
                <a:solidFill>
                  <a:schemeClr val="tx1"/>
                </a:solidFill>
                <a:ea typeface="Calibri"/>
                <a:cs typeface="Calibri"/>
              </a:rPr>
              <a:t> </a:t>
            </a:r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13:45-15:30</a:t>
            </a:r>
            <a:endParaRPr lang="nb-NO" sz="1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A27438B-2709-58B9-30C2-A3AF981C1FD2}"/>
              </a:ext>
            </a:extLst>
          </p:cNvPr>
          <p:cNvSpPr/>
          <p:nvPr/>
        </p:nvSpPr>
        <p:spPr>
          <a:xfrm>
            <a:off x="3352444" y="2715691"/>
            <a:ext cx="2514241" cy="2427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2, 3 og 4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  <a:ea typeface="Calibri"/>
                <a:cs typeface="Calibri"/>
              </a:rPr>
              <a:t>Mål:</a:t>
            </a:r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 Utvikle seg i sjakk og få en forståelse av spillet.</a:t>
            </a: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14:00-16:00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9D7E9FB-9A09-72F3-1D70-5AE8BE02FF55}"/>
              </a:ext>
            </a:extLst>
          </p:cNvPr>
          <p:cNvSpPr/>
          <p:nvPr/>
        </p:nvSpPr>
        <p:spPr>
          <a:xfrm>
            <a:off x="5938618" y="2715691"/>
            <a:ext cx="2638425" cy="2427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Base 3 og 4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Rammeplan:</a:t>
            </a:r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 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Fysisk aktivitet og bevegelsesglede</a:t>
            </a:r>
          </a:p>
          <a:p>
            <a:pPr algn="ctr"/>
            <a:r>
              <a:rPr lang="nb-NO" sz="1600" b="1" dirty="0">
                <a:solidFill>
                  <a:schemeClr val="tx1"/>
                </a:solidFill>
                <a:ea typeface="Calibri"/>
                <a:cs typeface="Calibri"/>
              </a:rPr>
              <a:t>Mål</a:t>
            </a:r>
            <a:r>
              <a:rPr lang="nb-NO" sz="1600" b="1" dirty="0">
                <a:solidFill>
                  <a:schemeClr val="tx1"/>
                </a:solidFill>
              </a:rPr>
              <a:t>: </a:t>
            </a:r>
            <a:r>
              <a:rPr lang="nb-NO" sz="1600" dirty="0">
                <a:solidFill>
                  <a:schemeClr val="tx1"/>
                </a:solidFill>
              </a:rPr>
              <a:t>å utfordre kroppen fysisk og oppleve mestring.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Kl. Slett: 14:15-15:30</a:t>
            </a:r>
          </a:p>
          <a:p>
            <a:pPr algn="ctr"/>
            <a:r>
              <a:rPr lang="nb-NO" sz="2000" dirty="0">
                <a:solidFill>
                  <a:schemeClr val="tx1"/>
                </a:solidFill>
              </a:rPr>
              <a:t> </a:t>
            </a:r>
            <a:endParaRPr lang="nb-NO" sz="20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9834EF9-CE46-B1D0-76A4-33AC61A72D3B}"/>
              </a:ext>
            </a:extLst>
          </p:cNvPr>
          <p:cNvSpPr/>
          <p:nvPr/>
        </p:nvSpPr>
        <p:spPr>
          <a:xfrm>
            <a:off x="5941100" y="1365933"/>
            <a:ext cx="2638425" cy="12804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Akrobatikk/turn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2F6C6B9-AB00-DC18-DF17-2552255E5C6D}"/>
              </a:ext>
            </a:extLst>
          </p:cNvPr>
          <p:cNvSpPr/>
          <p:nvPr/>
        </p:nvSpPr>
        <p:spPr>
          <a:xfrm>
            <a:off x="8653940" y="2715691"/>
            <a:ext cx="2305051" cy="2427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3 og 4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 fysisk aktivitet og lek</a:t>
            </a: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dirty="0">
                <a:solidFill>
                  <a:schemeClr val="tx1"/>
                </a:solidFill>
              </a:rPr>
              <a:t>å ha fysiske aktiviteter som er tilrettelagt interesse, alder og funksjonsnivå </a:t>
            </a:r>
            <a:endParaRPr lang="nb-NO" sz="1600" b="1" dirty="0">
              <a:solidFill>
                <a:schemeClr val="tx1"/>
              </a:solidFill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  <a:ea typeface="Calibri" panose="020F0502020204030204"/>
                <a:cs typeface="Calibri" panose="020F0502020204030204"/>
              </a:rPr>
              <a:t>Kl. Slett: 14:15-15:15</a:t>
            </a:r>
            <a:endParaRPr lang="nb-NO" sz="1800" i="1" dirty="0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4D185F4-47E1-4A6F-6C4A-657284CDD1B5}"/>
              </a:ext>
            </a:extLst>
          </p:cNvPr>
          <p:cNvSpPr/>
          <p:nvPr/>
        </p:nvSpPr>
        <p:spPr>
          <a:xfrm>
            <a:off x="838200" y="1355796"/>
            <a:ext cx="2439828" cy="13007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400" b="1" dirty="0" err="1">
                <a:solidFill>
                  <a:schemeClr val="tx1"/>
                </a:solidFill>
                <a:ea typeface="Calibri"/>
                <a:cs typeface="Calibri"/>
              </a:rPr>
              <a:t>Villmarksgruppa</a:t>
            </a:r>
            <a:endParaRPr lang="nb-NO" sz="24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D8B911C-66A8-5CCF-9160-8753463E0509}"/>
              </a:ext>
            </a:extLst>
          </p:cNvPr>
          <p:cNvSpPr/>
          <p:nvPr/>
        </p:nvSpPr>
        <p:spPr>
          <a:xfrm>
            <a:off x="5938618" y="5235340"/>
            <a:ext cx="2638425" cy="11971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 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600" dirty="0">
                <a:solidFill>
                  <a:schemeClr val="tx1"/>
                </a:solidFill>
              </a:rPr>
              <a:t>Maxwell, Linnea, Jaran og Hans</a:t>
            </a:r>
            <a:endParaRPr lang="nb-NO" sz="1600" dirty="0">
              <a:solidFill>
                <a:schemeClr val="tx1"/>
              </a:solidFill>
              <a:highlight>
                <a:srgbClr val="FFFFFF"/>
              </a:highlight>
              <a:latin typeface="Oslo Sans Office" panose="02000000000000000000" pitchFamily="2" charset="0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8A4CD967-33F4-D409-B57C-279818BAE346}"/>
              </a:ext>
            </a:extLst>
          </p:cNvPr>
          <p:cNvSpPr/>
          <p:nvPr/>
        </p:nvSpPr>
        <p:spPr>
          <a:xfrm>
            <a:off x="8653940" y="5235340"/>
            <a:ext cx="2305051" cy="11971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 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600" dirty="0">
                <a:solidFill>
                  <a:schemeClr val="tx1"/>
                </a:solidFill>
              </a:rPr>
              <a:t>Synne, Albert, Kasper, Peter og Selma 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D1D5DE71-7D4E-75BA-E7E7-B963DABA69BB}"/>
              </a:ext>
            </a:extLst>
          </p:cNvPr>
          <p:cNvSpPr/>
          <p:nvPr/>
        </p:nvSpPr>
        <p:spPr>
          <a:xfrm>
            <a:off x="3352443" y="5228213"/>
            <a:ext cx="2514242" cy="12042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Nordstrand sjakklubb</a:t>
            </a:r>
          </a:p>
        </p:txBody>
      </p:sp>
    </p:spTree>
    <p:extLst>
      <p:ext uri="{BB962C8B-B14F-4D97-AF65-F5344CB8AC3E}">
        <p14:creationId xmlns:p14="http://schemas.microsoft.com/office/powerpoint/2010/main" val="3729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2F2DA2B2-6CA2-7D38-21B7-5554DD2F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Onsdag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1FA3E65-DD4E-F8BD-3F23-07E23E6C8BA7}"/>
              </a:ext>
            </a:extLst>
          </p:cNvPr>
          <p:cNvSpPr/>
          <p:nvPr/>
        </p:nvSpPr>
        <p:spPr>
          <a:xfrm>
            <a:off x="781045" y="5080862"/>
            <a:ext cx="2419349" cy="9866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</a:rPr>
              <a:t>Kursholdere: </a:t>
            </a:r>
          </a:p>
          <a:p>
            <a:r>
              <a:rPr lang="nb-NO" sz="1400" dirty="0">
                <a:solidFill>
                  <a:schemeClr val="tx1"/>
                </a:solidFill>
              </a:rPr>
              <a:t>Maxwell, Linnea, Jaran og Hans</a:t>
            </a:r>
            <a:endParaRPr lang="nb-NO" sz="1400" dirty="0">
              <a:solidFill>
                <a:schemeClr val="tx1"/>
              </a:solidFill>
              <a:highlight>
                <a:srgbClr val="FFFFFF"/>
              </a:highlight>
              <a:latin typeface="Oslo Sans Office" panose="02000000000000000000" pitchFamily="2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ABE5CBD-7F8F-8086-FE9C-3A362AB44D31}"/>
              </a:ext>
            </a:extLst>
          </p:cNvPr>
          <p:cNvSpPr/>
          <p:nvPr/>
        </p:nvSpPr>
        <p:spPr>
          <a:xfrm>
            <a:off x="3289849" y="5069372"/>
            <a:ext cx="2435495" cy="9981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400" dirty="0">
                <a:solidFill>
                  <a:schemeClr val="tx1"/>
                </a:solidFill>
              </a:rPr>
              <a:t>Lambertseter svømmeklubb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EDA1950-7481-8E93-587E-1DD12AC5EFAA}"/>
              </a:ext>
            </a:extLst>
          </p:cNvPr>
          <p:cNvSpPr/>
          <p:nvPr/>
        </p:nvSpPr>
        <p:spPr>
          <a:xfrm>
            <a:off x="5859523" y="5080862"/>
            <a:ext cx="2403203" cy="9981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400" dirty="0" err="1">
                <a:solidFill>
                  <a:schemeClr val="tx1"/>
                </a:solidFill>
              </a:rPr>
              <a:t>Ludivg</a:t>
            </a:r>
            <a:r>
              <a:rPr lang="nb-NO" sz="1400" dirty="0">
                <a:solidFill>
                  <a:schemeClr val="tx1"/>
                </a:solidFill>
              </a:rPr>
              <a:t>, </a:t>
            </a:r>
            <a:r>
              <a:rPr lang="nb-NO" sz="1400" dirty="0" err="1">
                <a:solidFill>
                  <a:schemeClr val="tx1"/>
                </a:solidFill>
              </a:rPr>
              <a:t>Giorge</a:t>
            </a:r>
            <a:r>
              <a:rPr lang="nb-NO" sz="1400" dirty="0">
                <a:solidFill>
                  <a:schemeClr val="tx1"/>
                </a:solidFill>
              </a:rPr>
              <a:t>, Jakob og Amund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9752FD1-65DC-B7EA-CCAE-313BF26ADC0F}"/>
              </a:ext>
            </a:extLst>
          </p:cNvPr>
          <p:cNvSpPr/>
          <p:nvPr/>
        </p:nvSpPr>
        <p:spPr>
          <a:xfrm>
            <a:off x="781045" y="2944611"/>
            <a:ext cx="2419349" cy="2046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1 og 2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</a:t>
            </a:r>
            <a:r>
              <a:rPr lang="nb-NO" sz="1600" dirty="0">
                <a:solidFill>
                  <a:schemeClr val="tx1"/>
                </a:solidFill>
              </a:rPr>
              <a:t> Fysisk aktivitet og bevegelsesglede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dirty="0">
                <a:solidFill>
                  <a:schemeClr val="tx1"/>
                </a:solidFill>
              </a:rPr>
              <a:t>å utfordre kroppen fysisk og oppleve mestring.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14:15-15:30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E0792B40-6B16-9772-0D34-74F4E6EDC07A}"/>
              </a:ext>
            </a:extLst>
          </p:cNvPr>
          <p:cNvSpPr/>
          <p:nvPr/>
        </p:nvSpPr>
        <p:spPr>
          <a:xfrm>
            <a:off x="3289850" y="2944611"/>
            <a:ext cx="2419350" cy="2046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Base 3 og 4</a:t>
            </a:r>
          </a:p>
          <a:p>
            <a:pPr algn="ctr"/>
            <a:r>
              <a:rPr lang="nb-NO" sz="1600" dirty="0">
                <a:solidFill>
                  <a:schemeClr val="tx1"/>
                </a:solidFill>
              </a:rPr>
              <a:t>Fra uke 46: svømming på Manglerud bad</a:t>
            </a:r>
          </a:p>
          <a:p>
            <a:pPr algn="ctr"/>
            <a:endParaRPr lang="nb-NO" sz="1600" dirty="0">
              <a:solidFill>
                <a:schemeClr val="tx1"/>
              </a:solidFill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  <a:ea typeface="Calibri"/>
                <a:cs typeface="Calibri"/>
              </a:rPr>
              <a:t>Mål: </a:t>
            </a:r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Bli trygg og svømmedyktig i vann</a:t>
            </a:r>
            <a:r>
              <a:rPr lang="nb-NO" dirty="0">
                <a:solidFill>
                  <a:schemeClr val="tx1"/>
                </a:solidFill>
                <a:ea typeface="Calibri"/>
                <a:cs typeface="Calibri"/>
              </a:rPr>
              <a:t>.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AC866D3-BB5D-A101-6B46-5A0E2669ADF2}"/>
              </a:ext>
            </a:extLst>
          </p:cNvPr>
          <p:cNvSpPr/>
          <p:nvPr/>
        </p:nvSpPr>
        <p:spPr>
          <a:xfrm>
            <a:off x="5843377" y="2944612"/>
            <a:ext cx="2419351" cy="2046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3 og 4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</a:t>
            </a:r>
            <a:r>
              <a:rPr lang="nb-NO" sz="1600" dirty="0">
                <a:solidFill>
                  <a:schemeClr val="tx1"/>
                </a:solidFill>
              </a:rPr>
              <a:t> Fysisk aktivitet og bevegelsesglede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dirty="0">
                <a:solidFill>
                  <a:schemeClr val="tx1"/>
                </a:solidFill>
              </a:rPr>
              <a:t>trener sosial kompetanse gjennom fellesaktiviteter og lagspill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14:15-15:00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C1079D6-1DBB-809F-B68B-418B53981DD8}"/>
              </a:ext>
            </a:extLst>
          </p:cNvPr>
          <p:cNvSpPr/>
          <p:nvPr/>
        </p:nvSpPr>
        <p:spPr>
          <a:xfrm>
            <a:off x="8396905" y="5080862"/>
            <a:ext cx="2419351" cy="9981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</a:rPr>
              <a:t>Kursholdere: </a:t>
            </a:r>
            <a:r>
              <a:rPr lang="nb-NO" sz="1400" dirty="0">
                <a:solidFill>
                  <a:schemeClr val="tx1"/>
                </a:solidFill>
              </a:rPr>
              <a:t>Line, Levi, Iben og Filip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A8ED0FD2-388B-F0AA-5424-2128A806F4E4}"/>
              </a:ext>
            </a:extLst>
          </p:cNvPr>
          <p:cNvSpPr/>
          <p:nvPr/>
        </p:nvSpPr>
        <p:spPr>
          <a:xfrm>
            <a:off x="8396905" y="2944611"/>
            <a:ext cx="2419351" cy="2046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dirty="0">
                <a:solidFill>
                  <a:schemeClr val="tx1"/>
                </a:solidFill>
              </a:rPr>
              <a:t>Base 2</a:t>
            </a:r>
          </a:p>
          <a:p>
            <a:pPr algn="ctr"/>
            <a:r>
              <a:rPr lang="nb-NO" sz="1300" i="1" dirty="0">
                <a:solidFill>
                  <a:schemeClr val="tx1"/>
                </a:solidFill>
              </a:rPr>
              <a:t>Rammeplan:</a:t>
            </a:r>
            <a:r>
              <a:rPr lang="nb-NO" sz="1300" dirty="0">
                <a:solidFill>
                  <a:schemeClr val="tx1"/>
                </a:solidFill>
              </a:rPr>
              <a:t> mat og helse </a:t>
            </a:r>
          </a:p>
          <a:p>
            <a:pPr algn="ctr"/>
            <a:r>
              <a:rPr lang="nb-NO" sz="1300" b="1" dirty="0">
                <a:solidFill>
                  <a:schemeClr val="tx1"/>
                </a:solidFill>
              </a:rPr>
              <a:t>Mål: </a:t>
            </a:r>
            <a:r>
              <a:rPr lang="nb-NO" sz="1300" b="0" i="0" dirty="0">
                <a:solidFill>
                  <a:srgbClr val="000000"/>
                </a:solidFill>
                <a:effectLst/>
              </a:rPr>
              <a:t>AKS legger til rette for at elevene får erfaring til å tilberede måltider, får kunnskaper om ernæring og sørger for gode fellesopplevelser gjennom måltidet.</a:t>
            </a:r>
            <a:endParaRPr lang="nb-NO" sz="13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3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300" i="1" dirty="0">
                <a:solidFill>
                  <a:schemeClr val="tx1"/>
                </a:solidFill>
                <a:ea typeface="Calibri"/>
                <a:cs typeface="Calibri"/>
              </a:rPr>
              <a:t>: 14:00-15:30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FE022C4-05C4-7618-4B7B-7298EF95CC19}"/>
              </a:ext>
            </a:extLst>
          </p:cNvPr>
          <p:cNvSpPr/>
          <p:nvPr/>
        </p:nvSpPr>
        <p:spPr>
          <a:xfrm>
            <a:off x="8396906" y="1898269"/>
            <a:ext cx="2419351" cy="988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Mat og helse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929533FE-083B-CE8B-FF4B-B0FDF04F87F5}"/>
              </a:ext>
            </a:extLst>
          </p:cNvPr>
          <p:cNvSpPr/>
          <p:nvPr/>
        </p:nvSpPr>
        <p:spPr>
          <a:xfrm>
            <a:off x="5843376" y="1898269"/>
            <a:ext cx="2419351" cy="9981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Ballspill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D9285A49-64FA-9E7F-C147-EF454FB4484B}"/>
              </a:ext>
            </a:extLst>
          </p:cNvPr>
          <p:cNvSpPr/>
          <p:nvPr/>
        </p:nvSpPr>
        <p:spPr>
          <a:xfrm>
            <a:off x="3289849" y="1888589"/>
            <a:ext cx="2419351" cy="9981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Svømming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2D7E862-9ABD-8684-9D8D-F4976A76E848}"/>
              </a:ext>
            </a:extLst>
          </p:cNvPr>
          <p:cNvSpPr/>
          <p:nvPr/>
        </p:nvSpPr>
        <p:spPr>
          <a:xfrm>
            <a:off x="781046" y="1888589"/>
            <a:ext cx="2419351" cy="9981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Akrobatikk</a:t>
            </a:r>
          </a:p>
        </p:txBody>
      </p:sp>
    </p:spTree>
    <p:extLst>
      <p:ext uri="{BB962C8B-B14F-4D97-AF65-F5344CB8AC3E}">
        <p14:creationId xmlns:p14="http://schemas.microsoft.com/office/powerpoint/2010/main" val="376060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8AF2EA2A-4622-5F1E-8443-C01525158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8620"/>
          </a:xfrm>
        </p:spPr>
        <p:txBody>
          <a:bodyPr>
            <a:noAutofit/>
          </a:bodyPr>
          <a:lstStyle/>
          <a:p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Torsdag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E76E3AD-AFDC-0CB8-1DAB-B26F5AA707B8}"/>
              </a:ext>
            </a:extLst>
          </p:cNvPr>
          <p:cNvSpPr/>
          <p:nvPr/>
        </p:nvSpPr>
        <p:spPr>
          <a:xfrm>
            <a:off x="838200" y="1408232"/>
            <a:ext cx="3124200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Ballspill </a:t>
            </a:r>
            <a:endParaRPr lang="nb-NO" sz="20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06E6C28-2DDC-7346-FAB4-AD80E2B9D393}"/>
              </a:ext>
            </a:extLst>
          </p:cNvPr>
          <p:cNvSpPr/>
          <p:nvPr/>
        </p:nvSpPr>
        <p:spPr>
          <a:xfrm>
            <a:off x="4040762" y="1408232"/>
            <a:ext cx="3350637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Drama O- Rama</a:t>
            </a:r>
            <a:r>
              <a:rPr lang="nb-NO" sz="2000" dirty="0">
                <a:solidFill>
                  <a:schemeClr val="tx1"/>
                </a:solidFill>
              </a:rPr>
              <a:t> </a:t>
            </a:r>
            <a:endParaRPr lang="nb-NO" sz="2000" b="1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09734F7-FB5D-1FBA-CC6C-F376FA75E86F}"/>
              </a:ext>
            </a:extLst>
          </p:cNvPr>
          <p:cNvSpPr/>
          <p:nvPr/>
        </p:nvSpPr>
        <p:spPr>
          <a:xfrm>
            <a:off x="7483151" y="1408232"/>
            <a:ext cx="3357330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Mat og helse</a:t>
            </a:r>
            <a:r>
              <a:rPr lang="nb-NO" sz="2000" dirty="0">
                <a:solidFill>
                  <a:schemeClr val="tx1"/>
                </a:solidFill>
              </a:rPr>
              <a:t> </a:t>
            </a:r>
            <a:endParaRPr lang="nb-NO" sz="2000" b="1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7286DBD-BAAA-8EB8-B32E-95BC73C375DB}"/>
              </a:ext>
            </a:extLst>
          </p:cNvPr>
          <p:cNvSpPr/>
          <p:nvPr/>
        </p:nvSpPr>
        <p:spPr>
          <a:xfrm>
            <a:off x="4040761" y="2922733"/>
            <a:ext cx="3350637" cy="22080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base 3 og 4</a:t>
            </a:r>
          </a:p>
          <a:p>
            <a:pPr algn="ctr"/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Rammeplan:</a:t>
            </a:r>
            <a:r>
              <a:rPr lang="nb-NO" sz="1400" dirty="0">
                <a:solidFill>
                  <a:schemeClr val="tx1"/>
                </a:solidFill>
                <a:ea typeface="Calibri"/>
                <a:cs typeface="Calibri"/>
              </a:rPr>
              <a:t> Kunst, kultur og kreativitet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  <a:ea typeface="Calibri"/>
                <a:cs typeface="Calibri"/>
              </a:rPr>
              <a:t>Mål:</a:t>
            </a:r>
            <a:r>
              <a:rPr lang="nb-NO" sz="1400" dirty="0">
                <a:solidFill>
                  <a:schemeClr val="tx1"/>
                </a:solidFill>
                <a:latin typeface="Arial"/>
                <a:ea typeface="Calibri"/>
                <a:cs typeface="Arial"/>
              </a:rPr>
              <a:t> lære konsentrasjons,- fantasiøvelser, tekst og karakterarbeid. De skal jobbe med gruppedynamikk og skape sin egen teaterverden, med fokus på å improvisere, leke og ha det ordentlig gøy sammen!</a:t>
            </a:r>
          </a:p>
          <a:p>
            <a:pPr algn="ctr"/>
            <a:endParaRPr lang="nb-NO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310D382-19EE-C23F-6E32-12DB44EA1ACE}"/>
              </a:ext>
            </a:extLst>
          </p:cNvPr>
          <p:cNvSpPr/>
          <p:nvPr/>
        </p:nvSpPr>
        <p:spPr>
          <a:xfrm>
            <a:off x="838201" y="2922731"/>
            <a:ext cx="3110810" cy="22080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1 og 2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</a:t>
            </a:r>
            <a:r>
              <a:rPr lang="nb-NO" sz="1600" dirty="0">
                <a:solidFill>
                  <a:schemeClr val="tx1"/>
                </a:solidFill>
              </a:rPr>
              <a:t> Fysisk aktivitet og bevegelsesglede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14:15-1500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E7F83EFB-588D-1AAC-C9BD-70C3A055765C}"/>
              </a:ext>
            </a:extLst>
          </p:cNvPr>
          <p:cNvSpPr/>
          <p:nvPr/>
        </p:nvSpPr>
        <p:spPr>
          <a:xfrm>
            <a:off x="7489844" y="2922732"/>
            <a:ext cx="3350637" cy="22080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1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</a:t>
            </a:r>
            <a:r>
              <a:rPr lang="nb-NO" sz="1600" dirty="0">
                <a:solidFill>
                  <a:schemeClr val="tx1"/>
                </a:solidFill>
              </a:rPr>
              <a:t>: Mat og måltidsglede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b="0" i="0" dirty="0">
                <a:solidFill>
                  <a:srgbClr val="000000"/>
                </a:solidFill>
                <a:effectLst/>
              </a:rPr>
              <a:t>AKS legger til rette for at elevene får erfaring til å tilberede måltider, får kunnskaper om ernæring og sørger for gode fellesopplevelser gjennom måltidet.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14:00-15:30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1555A4E-C968-8533-7DF7-4001433B637D}"/>
              </a:ext>
            </a:extLst>
          </p:cNvPr>
          <p:cNvSpPr/>
          <p:nvPr/>
        </p:nvSpPr>
        <p:spPr>
          <a:xfrm>
            <a:off x="838200" y="5245101"/>
            <a:ext cx="3104115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 </a:t>
            </a:r>
          </a:p>
          <a:p>
            <a:r>
              <a:rPr lang="nb-NO" sz="1600" dirty="0">
                <a:solidFill>
                  <a:schemeClr val="tx1"/>
                </a:solidFill>
              </a:rPr>
              <a:t>Ludvig, </a:t>
            </a:r>
            <a:r>
              <a:rPr lang="nb-NO" sz="1600" dirty="0" err="1">
                <a:solidFill>
                  <a:schemeClr val="tx1"/>
                </a:solidFill>
              </a:rPr>
              <a:t>Giorge</a:t>
            </a:r>
            <a:r>
              <a:rPr lang="nb-NO" sz="1600" dirty="0">
                <a:solidFill>
                  <a:schemeClr val="tx1"/>
                </a:solidFill>
              </a:rPr>
              <a:t>, Jakob og Amund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7237A6D-BB8F-8D4C-8F96-A7BFFE4F027B}"/>
              </a:ext>
            </a:extLst>
          </p:cNvPr>
          <p:cNvSpPr/>
          <p:nvPr/>
        </p:nvSpPr>
        <p:spPr>
          <a:xfrm>
            <a:off x="4034065" y="5246569"/>
            <a:ext cx="3357333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 </a:t>
            </a:r>
            <a:r>
              <a:rPr lang="nb-NO" sz="1600" dirty="0">
                <a:solidFill>
                  <a:schemeClr val="tx1"/>
                </a:solidFill>
              </a:rPr>
              <a:t>drama O-Rama 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1D84003-1FB4-D7D8-9A6C-A19F66CDBFBC}"/>
              </a:ext>
            </a:extLst>
          </p:cNvPr>
          <p:cNvSpPr/>
          <p:nvPr/>
        </p:nvSpPr>
        <p:spPr>
          <a:xfrm>
            <a:off x="7483148" y="5245101"/>
            <a:ext cx="3357330" cy="1383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600" dirty="0">
                <a:solidFill>
                  <a:schemeClr val="tx1"/>
                </a:solidFill>
              </a:rPr>
              <a:t>Carlos, Magnus M, Levi, Iben og Filip</a:t>
            </a:r>
          </a:p>
        </p:txBody>
      </p:sp>
    </p:spTree>
    <p:extLst>
      <p:ext uri="{BB962C8B-B14F-4D97-AF65-F5344CB8AC3E}">
        <p14:creationId xmlns:p14="http://schemas.microsoft.com/office/powerpoint/2010/main" val="139470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4391595B-B25E-6C9A-33A5-633627346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29977" cy="678582"/>
          </a:xfrm>
        </p:spPr>
        <p:txBody>
          <a:bodyPr>
            <a:noAutofit/>
          </a:bodyPr>
          <a:lstStyle/>
          <a:p>
            <a:r>
              <a:rPr lang="nb-NO" sz="11000" dirty="0">
                <a:solidFill>
                  <a:schemeClr val="accent5">
                    <a:lumMod val="75000"/>
                  </a:schemeClr>
                </a:solidFill>
                <a:latin typeface="Congenial Black" panose="020F0502020204030204" pitchFamily="2" charset="0"/>
              </a:rPr>
              <a:t>Fredag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F7DB8AF-CA33-CB66-114A-E94426150A9C}"/>
              </a:ext>
            </a:extLst>
          </p:cNvPr>
          <p:cNvSpPr/>
          <p:nvPr/>
        </p:nvSpPr>
        <p:spPr>
          <a:xfrm>
            <a:off x="320538" y="1247181"/>
            <a:ext cx="2231335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Villmarkgruppa</a:t>
            </a:r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1AB349C-0EEB-751E-45C9-987C02B233CC}"/>
              </a:ext>
            </a:extLst>
          </p:cNvPr>
          <p:cNvSpPr/>
          <p:nvPr/>
        </p:nvSpPr>
        <p:spPr>
          <a:xfrm>
            <a:off x="2696522" y="1240092"/>
            <a:ext cx="2419350" cy="12575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Maling på naturlig materiale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02C1A07-E90B-E9A2-45EF-6F6C68D5E71E}"/>
              </a:ext>
            </a:extLst>
          </p:cNvPr>
          <p:cNvSpPr/>
          <p:nvPr/>
        </p:nvSpPr>
        <p:spPr>
          <a:xfrm>
            <a:off x="5267443" y="1247181"/>
            <a:ext cx="2419350" cy="1250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Fotball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45A02244-8AF1-5612-C99E-F39ABE6725D0}"/>
              </a:ext>
            </a:extLst>
          </p:cNvPr>
          <p:cNvSpPr/>
          <p:nvPr/>
        </p:nvSpPr>
        <p:spPr>
          <a:xfrm>
            <a:off x="320538" y="2607495"/>
            <a:ext cx="2231335" cy="2546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base 3 og 4</a:t>
            </a:r>
            <a:endParaRPr lang="nb-NO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Rammeplan:</a:t>
            </a:r>
            <a:r>
              <a:rPr lang="nb-NO" sz="1400" dirty="0">
                <a:solidFill>
                  <a:schemeClr val="tx1"/>
                </a:solidFill>
                <a:ea typeface="Calibri"/>
                <a:cs typeface="Calibri"/>
              </a:rPr>
              <a:t> Natur, miljø og bærekraft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Mål: </a:t>
            </a:r>
            <a:r>
              <a:rPr lang="nb-NO" sz="1400" dirty="0">
                <a:solidFill>
                  <a:schemeClr val="tx1"/>
                </a:solidFill>
              </a:rPr>
              <a:t>Elevene skal gis varierte muligheter for å bli glade i naturen og nærmiljøet. De skal lære å ta vare på naturen og bidra til bevisste handlinger for et bedre miljø.</a:t>
            </a:r>
            <a:endParaRPr lang="nb-NO" sz="14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4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400" i="1" dirty="0">
                <a:solidFill>
                  <a:schemeClr val="tx1"/>
                </a:solidFill>
                <a:ea typeface="Calibri"/>
                <a:cs typeface="Calibri"/>
              </a:rPr>
              <a:t>: 13:45-15:30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78E72C5-EA5F-D6D6-B329-EA604F4D8D37}"/>
              </a:ext>
            </a:extLst>
          </p:cNvPr>
          <p:cNvSpPr/>
          <p:nvPr/>
        </p:nvSpPr>
        <p:spPr>
          <a:xfrm>
            <a:off x="2696522" y="2624792"/>
            <a:ext cx="2419350" cy="2546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3 og 4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 Kunst, kultur og kreativitet </a:t>
            </a:r>
            <a:endParaRPr lang="nb-NO" sz="1600" i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dirty="0">
                <a:solidFill>
                  <a:schemeClr val="tx1"/>
                </a:solidFill>
              </a:rPr>
              <a:t>å få ta med ett selvlagd produkt hjem</a:t>
            </a:r>
            <a:r>
              <a:rPr lang="nb-NO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nb-NO" sz="1600" i="1" dirty="0" err="1">
                <a:solidFill>
                  <a:schemeClr val="tx1"/>
                </a:solidFill>
              </a:rPr>
              <a:t>Kl.slett</a:t>
            </a:r>
            <a:r>
              <a:rPr lang="nb-NO" sz="1600" i="1" dirty="0">
                <a:solidFill>
                  <a:schemeClr val="tx1"/>
                </a:solidFill>
              </a:rPr>
              <a:t>: 14:15-15:15</a:t>
            </a:r>
            <a:endParaRPr lang="nb-NO" sz="1600" i="1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21C7B0C-51DA-DD95-0779-A945580DD6C1}"/>
              </a:ext>
            </a:extLst>
          </p:cNvPr>
          <p:cNvSpPr/>
          <p:nvPr/>
        </p:nvSpPr>
        <p:spPr>
          <a:xfrm>
            <a:off x="5260522" y="2641146"/>
            <a:ext cx="2426272" cy="2546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1 base 1 og 2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</a:rPr>
              <a:t>Rammeplan: fysisk aktivitet og lek</a:t>
            </a: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Mål: </a:t>
            </a:r>
            <a:r>
              <a:rPr lang="nb-NO" sz="1600" dirty="0">
                <a:solidFill>
                  <a:schemeClr val="tx1"/>
                </a:solidFill>
              </a:rPr>
              <a:t>å ha fysiske aktiviteter som er tilrettelagt interesse, alder og funksjonsnivå </a:t>
            </a:r>
          </a:p>
          <a:p>
            <a:pPr algn="ctr"/>
            <a:r>
              <a:rPr lang="nb-NO" sz="1600" i="1" dirty="0" err="1">
                <a:solidFill>
                  <a:schemeClr val="tx1"/>
                </a:solidFill>
              </a:rPr>
              <a:t>Kl.slett</a:t>
            </a:r>
            <a:r>
              <a:rPr lang="nb-NO" sz="1600" i="1" dirty="0">
                <a:solidFill>
                  <a:schemeClr val="tx1"/>
                </a:solidFill>
              </a:rPr>
              <a:t>: 13:45-14:30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4479B87-1AD3-A75E-F6B6-3B1B41F27D38}"/>
              </a:ext>
            </a:extLst>
          </p:cNvPr>
          <p:cNvSpPr/>
          <p:nvPr/>
        </p:nvSpPr>
        <p:spPr>
          <a:xfrm>
            <a:off x="7838364" y="1240415"/>
            <a:ext cx="1971261" cy="12572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 Friidrett  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16DA05E-DBA6-D93F-6D49-1D6689964503}"/>
              </a:ext>
            </a:extLst>
          </p:cNvPr>
          <p:cNvSpPr/>
          <p:nvPr/>
        </p:nvSpPr>
        <p:spPr>
          <a:xfrm>
            <a:off x="9900201" y="1247181"/>
            <a:ext cx="1971261" cy="12505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Mat og helse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9C0FBCB-79E7-AD88-E34F-85B0BFCC73C7}"/>
              </a:ext>
            </a:extLst>
          </p:cNvPr>
          <p:cNvSpPr/>
          <p:nvPr/>
        </p:nvSpPr>
        <p:spPr>
          <a:xfrm>
            <a:off x="7831444" y="2654362"/>
            <a:ext cx="1978181" cy="2516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base 3 og 4</a:t>
            </a:r>
          </a:p>
          <a:p>
            <a:pPr algn="ctr"/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Rammeplanen: fysisk aktivitet og lek</a:t>
            </a:r>
          </a:p>
          <a:p>
            <a:pPr algn="ctr"/>
            <a:r>
              <a:rPr lang="nb-NO" sz="1600" b="1" dirty="0">
                <a:solidFill>
                  <a:schemeClr val="tx1"/>
                </a:solidFill>
                <a:ea typeface="Calibri"/>
                <a:cs typeface="Calibri"/>
              </a:rPr>
              <a:t>Mål: </a:t>
            </a:r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å få kjennskap til friidrett og bli interessert. </a:t>
            </a:r>
          </a:p>
          <a:p>
            <a:pPr algn="ctr"/>
            <a:r>
              <a:rPr lang="nb-NO" sz="16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600" i="1" dirty="0">
                <a:solidFill>
                  <a:schemeClr val="tx1"/>
                </a:solidFill>
                <a:ea typeface="Calibri"/>
                <a:cs typeface="Calibri"/>
              </a:rPr>
              <a:t>: 14:30-15:15 og 15:15-16:00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B29DC6C-89D9-1072-4C6D-0E9CBD22F08F}"/>
              </a:ext>
            </a:extLst>
          </p:cNvPr>
          <p:cNvSpPr/>
          <p:nvPr/>
        </p:nvSpPr>
        <p:spPr>
          <a:xfrm>
            <a:off x="9900201" y="2654363"/>
            <a:ext cx="1978181" cy="2499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300" dirty="0">
                <a:solidFill>
                  <a:schemeClr val="tx1"/>
                </a:solidFill>
              </a:rPr>
              <a:t>base 4</a:t>
            </a:r>
          </a:p>
          <a:p>
            <a:pPr algn="ctr"/>
            <a:r>
              <a:rPr lang="nb-NO" sz="1300" i="1" dirty="0">
                <a:solidFill>
                  <a:schemeClr val="tx1"/>
                </a:solidFill>
                <a:ea typeface="Calibri"/>
                <a:cs typeface="Calibri"/>
              </a:rPr>
              <a:t>Rammeplanen: </a:t>
            </a:r>
            <a:r>
              <a:rPr lang="nb-NO" sz="1300" i="1" dirty="0" err="1">
                <a:solidFill>
                  <a:schemeClr val="tx1"/>
                </a:solidFill>
                <a:ea typeface="Calibri"/>
                <a:cs typeface="Calibri"/>
              </a:rPr>
              <a:t>mst</a:t>
            </a:r>
            <a:r>
              <a:rPr lang="nb-NO" sz="1300" i="1" dirty="0">
                <a:solidFill>
                  <a:schemeClr val="tx1"/>
                </a:solidFill>
                <a:ea typeface="Calibri"/>
                <a:cs typeface="Calibri"/>
              </a:rPr>
              <a:t> og helse</a:t>
            </a:r>
          </a:p>
          <a:p>
            <a:pPr algn="ctr"/>
            <a:r>
              <a:rPr lang="nb-NO" sz="1300" b="1" dirty="0">
                <a:solidFill>
                  <a:schemeClr val="tx1"/>
                </a:solidFill>
                <a:ea typeface="Calibri"/>
                <a:cs typeface="Calibri"/>
              </a:rPr>
              <a:t>Mål: </a:t>
            </a:r>
            <a:r>
              <a:rPr lang="nb-NO" sz="1300" b="0" i="0" dirty="0">
                <a:solidFill>
                  <a:srgbClr val="000000"/>
                </a:solidFill>
                <a:effectLst/>
              </a:rPr>
              <a:t>AKS legger til rette for at elevene får erfaring til å tilberede måltider, får kunnskaper om ernæring og sørger for gode fellesopplevelser gjennom måltidet.</a:t>
            </a:r>
            <a:endParaRPr lang="nb-NO" sz="13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nb-NO" sz="1300" i="1" dirty="0" err="1">
                <a:solidFill>
                  <a:schemeClr val="tx1"/>
                </a:solidFill>
                <a:ea typeface="Calibri"/>
                <a:cs typeface="Calibri"/>
              </a:rPr>
              <a:t>Kl.slett</a:t>
            </a:r>
            <a:r>
              <a:rPr lang="nb-NO" sz="1300" i="1" dirty="0">
                <a:solidFill>
                  <a:schemeClr val="tx1"/>
                </a:solidFill>
                <a:ea typeface="Calibri"/>
                <a:cs typeface="Calibri"/>
              </a:rPr>
              <a:t> 14:00-15:30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7F9E869-385B-EC1F-1F75-0AE1D1F53975}"/>
              </a:ext>
            </a:extLst>
          </p:cNvPr>
          <p:cNvSpPr/>
          <p:nvPr/>
        </p:nvSpPr>
        <p:spPr>
          <a:xfrm>
            <a:off x="320537" y="5263594"/>
            <a:ext cx="2231335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600" dirty="0">
                <a:solidFill>
                  <a:schemeClr val="tx1"/>
                </a:solidFill>
              </a:rPr>
              <a:t>Julie, Ane, </a:t>
            </a:r>
            <a:r>
              <a:rPr lang="nb-NO" sz="1600" dirty="0" err="1">
                <a:solidFill>
                  <a:schemeClr val="tx1"/>
                </a:solidFill>
              </a:rPr>
              <a:t>Lovelyn</a:t>
            </a:r>
            <a:r>
              <a:rPr lang="nb-NO" sz="1600" dirty="0">
                <a:solidFill>
                  <a:schemeClr val="tx1"/>
                </a:solidFill>
              </a:rPr>
              <a:t> og Ella S.</a:t>
            </a:r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E1985A2D-62B1-3082-CF97-80601E20D893}"/>
              </a:ext>
            </a:extLst>
          </p:cNvPr>
          <p:cNvSpPr/>
          <p:nvPr/>
        </p:nvSpPr>
        <p:spPr>
          <a:xfrm>
            <a:off x="2696522" y="5263594"/>
            <a:ext cx="2419350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nb-NO" sz="2000" b="1" dirty="0">
              <a:solidFill>
                <a:schemeClr val="tx1"/>
              </a:solidFill>
            </a:endParaRPr>
          </a:p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600" dirty="0" err="1">
                <a:solidFill>
                  <a:schemeClr val="tx1"/>
                </a:solidFill>
              </a:rPr>
              <a:t>Nuzhat</a:t>
            </a:r>
            <a:r>
              <a:rPr lang="nb-NO" sz="1600" dirty="0">
                <a:solidFill>
                  <a:schemeClr val="tx1"/>
                </a:solidFill>
              </a:rPr>
              <a:t>, </a:t>
            </a:r>
            <a:r>
              <a:rPr lang="nb-NO" sz="1600" dirty="0" err="1">
                <a:solidFill>
                  <a:schemeClr val="tx1"/>
                </a:solidFill>
              </a:rPr>
              <a:t>Shagfta</a:t>
            </a:r>
            <a:r>
              <a:rPr lang="nb-NO" sz="1600" dirty="0">
                <a:solidFill>
                  <a:schemeClr val="tx1"/>
                </a:solidFill>
              </a:rPr>
              <a:t> og Tobias </a:t>
            </a:r>
          </a:p>
          <a:p>
            <a:endParaRPr lang="nb-NO" sz="20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B790DB99-C4AF-C542-2288-A175970AD103}"/>
              </a:ext>
            </a:extLst>
          </p:cNvPr>
          <p:cNvSpPr/>
          <p:nvPr/>
        </p:nvSpPr>
        <p:spPr>
          <a:xfrm>
            <a:off x="5260522" y="5263594"/>
            <a:ext cx="2419350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nb-NO" sz="2000" b="1" dirty="0">
              <a:solidFill>
                <a:schemeClr val="tx1"/>
              </a:solidFill>
            </a:endParaRPr>
          </a:p>
          <a:p>
            <a:r>
              <a:rPr lang="nb-NO" sz="1600" b="1" dirty="0">
                <a:solidFill>
                  <a:schemeClr val="tx1"/>
                </a:solidFill>
              </a:rPr>
              <a:t>Kursholdere: </a:t>
            </a:r>
          </a:p>
          <a:p>
            <a:r>
              <a:rPr lang="nb-NO" sz="1600" dirty="0">
                <a:solidFill>
                  <a:schemeClr val="tx1"/>
                </a:solidFill>
              </a:rPr>
              <a:t>Synne, Albert, Kasper, Peter og Selma </a:t>
            </a:r>
          </a:p>
          <a:p>
            <a:endParaRPr lang="nb-NO" sz="20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53F6C189-B945-8196-3CBA-9E3DBDA82763}"/>
              </a:ext>
            </a:extLst>
          </p:cNvPr>
          <p:cNvSpPr/>
          <p:nvPr/>
        </p:nvSpPr>
        <p:spPr>
          <a:xfrm>
            <a:off x="7797485" y="5263594"/>
            <a:ext cx="1985103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600" dirty="0">
                <a:solidFill>
                  <a:schemeClr val="tx1"/>
                </a:solidFill>
                <a:ea typeface="Calibri"/>
                <a:cs typeface="Calibri"/>
              </a:rPr>
              <a:t>BSK friidrett</a:t>
            </a:r>
            <a:endParaRPr lang="nb-NO" sz="1600" b="1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nb-NO" sz="1600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4CC7B004-238C-418C-E928-E5E3CBEEE429}"/>
              </a:ext>
            </a:extLst>
          </p:cNvPr>
          <p:cNvSpPr/>
          <p:nvPr/>
        </p:nvSpPr>
        <p:spPr>
          <a:xfrm>
            <a:off x="9900201" y="5263594"/>
            <a:ext cx="1985103" cy="12505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Kursholdere:</a:t>
            </a:r>
          </a:p>
          <a:p>
            <a:r>
              <a:rPr lang="nb-NO" sz="1400" dirty="0">
                <a:solidFill>
                  <a:schemeClr val="tx1"/>
                </a:solidFill>
              </a:rPr>
              <a:t>Carlos, Magnus M, Filip, Iben og Levi</a:t>
            </a:r>
            <a:endParaRPr lang="nb-NO" sz="1400" b="1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302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F332CAED-A269-4B50-A952-260E3712529C}" vid="{C6E5C74C-4D79-4811-AD41-03C074970AC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f2d049d-254c-416a-9a6d-8d9ec5e40d8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E5EB89B786464695C2D5CB7C1E718F" ma:contentTypeVersion="17" ma:contentTypeDescription="Opprett et nytt dokument." ma:contentTypeScope="" ma:versionID="374043f3d839a13fc82a1214d1e1e189">
  <xsd:schema xmlns:xsd="http://www.w3.org/2001/XMLSchema" xmlns:xs="http://www.w3.org/2001/XMLSchema" xmlns:p="http://schemas.microsoft.com/office/2006/metadata/properties" xmlns:ns3="26a4755b-de82-4f62-9197-6cfd6534f113" xmlns:ns4="6f2d049d-254c-416a-9a6d-8d9ec5e40d88" targetNamespace="http://schemas.microsoft.com/office/2006/metadata/properties" ma:root="true" ma:fieldsID="c2a224047a33c5c876ac34e2b6f37267" ns3:_="" ns4:_="">
    <xsd:import namespace="26a4755b-de82-4f62-9197-6cfd6534f113"/>
    <xsd:import namespace="6f2d049d-254c-416a-9a6d-8d9ec5e40d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a4755b-de82-4f62-9197-6cfd6534f1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d049d-254c-416a-9a6d-8d9ec5e40d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1EE635-E91A-4EA6-9FA8-8F23565D9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18B1C3-3B8E-41CD-A931-39611CC50F0B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6f2d049d-254c-416a-9a6d-8d9ec5e40d88"/>
    <ds:schemaRef ds:uri="http://purl.org/dc/terms/"/>
    <ds:schemaRef ds:uri="http://purl.org/dc/elements/1.1/"/>
    <ds:schemaRef ds:uri="http://schemas.openxmlformats.org/package/2006/metadata/core-properties"/>
    <ds:schemaRef ds:uri="26a4755b-de82-4f62-9197-6cfd6534f11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40083D-294A-4A15-A088-18ABEA2D2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a4755b-de82-4f62-9197-6cfd6534f113"/>
    <ds:schemaRef ds:uri="6f2d049d-254c-416a-9a6d-8d9ec5e40d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5a66368-d49e-4bf5-af9a-6ccbf48e6655}" enabled="0" method="" siteId="{a5a66368-d49e-4bf5-af9a-6ccbf48e665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4561</TotalTime>
  <Words>993</Words>
  <Application>Microsoft Office PowerPoint</Application>
  <PresentationFormat>Widescreen</PresentationFormat>
  <Paragraphs>174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Congenial Black</vt:lpstr>
      <vt:lpstr>Oslo Sans Office</vt:lpstr>
      <vt:lpstr>Office-tema</vt:lpstr>
      <vt:lpstr>Kurskatalog </vt:lpstr>
      <vt:lpstr>Informasjon </vt:lpstr>
      <vt:lpstr>Mandag </vt:lpstr>
      <vt:lpstr>Tirsdag </vt:lpstr>
      <vt:lpstr>Onsdag </vt:lpstr>
      <vt:lpstr>Torsdag </vt:lpstr>
      <vt:lpstr>Fredag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Sunniva Holt Rowan</dc:creator>
  <cp:lastModifiedBy>Beate Yun Mikkelsen</cp:lastModifiedBy>
  <cp:revision>4</cp:revision>
  <dcterms:created xsi:type="dcterms:W3CDTF">2024-09-27T09:01:33Z</dcterms:created>
  <dcterms:modified xsi:type="dcterms:W3CDTF">2024-10-08T10:06:44Z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0x010100F8E5EB89B786464695C2D5CB7C1E718F</vt:lpwstr>
  </property>
</Properties>
</file>