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</p:sldIdLst>
  <p:sldSz cx="10693400" cy="7561263"/>
  <p:notesSz cx="6797675" cy="9928225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96888" indent="-396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95363" indent="-809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492250" indent="-1206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990725" indent="-16192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296A5B-DC33-C342-F7A6-635036E90FFB}" v="1307" dt="2024-06-27T15:48:50.2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2556" y="126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2.xml" Id="rId3" /><Relationship Type="http://schemas.openxmlformats.org/officeDocument/2006/relationships/tableStyles" Target="tableStyles.xml" Id="rId7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microsoft.com/office/2015/10/relationships/revisionInfo" Target="revisionInfo.xml" Id="rId9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DE6EE-B9CD-A750-913E-B28F80D84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72DAC-CFD9-48CD-8FEC-BA64B1C534C1}" type="datetimeFigureOut">
              <a:rPr lang="nb-NO"/>
              <a:pPr>
                <a:defRPr/>
              </a:pPr>
              <a:t>27.06.2024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1D5B3-B4FC-C1B3-E614-DD330B64A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B080A-2AFE-D717-8C10-EBB8ED090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E7018-7AA2-4F85-AE34-36B232268950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71286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1CA21-EE34-1F6D-D873-3B73F9EDF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966BB-C0F5-4F82-99F1-6B30390CA5CA}" type="datetimeFigureOut">
              <a:rPr lang="nb-NO"/>
              <a:pPr>
                <a:defRPr/>
              </a:pPr>
              <a:t>27.06.2024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5BA25-D68A-6CE5-F608-6ECC361ED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4D6EC-CE05-DBE1-6DB0-D924E602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755F0-A34D-4045-8EBA-63B77674BAFB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16675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AF49B-9998-7F51-4E31-7176B65EB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F30FB-167D-4466-9695-EE45D044A77A}" type="datetimeFigureOut">
              <a:rPr lang="nb-NO"/>
              <a:pPr>
                <a:defRPr/>
              </a:pPr>
              <a:t>27.06.2024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5E792-DB42-19C0-00EB-08D2289AD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5A547-E40B-E338-F7E2-DE4ED9EE1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272F6-7AEF-427F-86DF-3D47AE6818F7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69601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53283-04C3-396B-1C51-742781F83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98951-D8DD-4351-B44B-1876BE65C7A8}" type="datetimeFigureOut">
              <a:rPr lang="nb-NO"/>
              <a:pPr>
                <a:defRPr/>
              </a:pPr>
              <a:t>27.06.2024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9971D-B8BC-B4DA-384B-8963CAC8D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E02F7-9420-FB0E-B0F0-A0F20752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31C44-B2AC-4D5B-B60C-58B2DA4CCDF7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77437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E3657-5696-AD0A-D8ED-8EA689D35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DCB21-04D8-42B1-8066-89ACD6BBE555}" type="datetimeFigureOut">
              <a:rPr lang="nb-NO"/>
              <a:pPr>
                <a:defRPr/>
              </a:pPr>
              <a:t>27.06.2024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0B812-91E6-3962-DE55-02D9C715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4970E-8130-663D-5DAD-8482B2B48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ED171-6DEC-4609-9774-AB6000A9032F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498587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A70B7F-550C-14F8-7F78-440184D56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AF4E9-AAAD-47A6-8699-58F0277ABB33}" type="datetimeFigureOut">
              <a:rPr lang="nb-NO"/>
              <a:pPr>
                <a:defRPr/>
              </a:pPr>
              <a:t>27.06.2024</a:t>
            </a:fld>
            <a:endParaRPr lang="nb-NO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03CC96-7164-9F8D-7653-117CDCDED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ECFD5D-44E3-A64A-CB5E-C77AD6FBA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E3710-5AA8-4D4E-8B64-2319F0100D8A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66370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46F2DAA-C1DE-FF99-887B-4D514E77E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CEDA8-2ED1-434A-AE23-179366CDC041}" type="datetimeFigureOut">
              <a:rPr lang="nb-NO"/>
              <a:pPr>
                <a:defRPr/>
              </a:pPr>
              <a:t>27.06.2024</a:t>
            </a:fld>
            <a:endParaRPr lang="nb-NO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65E096-A576-DD3A-F03B-C459A4C05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0BABB49-019F-3535-EF46-D6F7CBDD0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5E0BF-5F29-47FB-8757-806CFCA57400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8615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90344B4-5553-085E-99FB-1601F7563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9D596-A0F1-4CDC-BC79-6F035A77EC20}" type="datetimeFigureOut">
              <a:rPr lang="nb-NO"/>
              <a:pPr>
                <a:defRPr/>
              </a:pPr>
              <a:t>27.06.2024</a:t>
            </a:fld>
            <a:endParaRPr lang="nb-NO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56D11BB-380D-0F71-AF90-35779543F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3158CE-2D4B-D432-7C78-76CB4662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3C4F8-2530-4456-A273-6BE7E4EF6658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26873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E8BA3ED-FAE0-ADC3-2E04-498565EAD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3ABF4-D963-42B3-B4D9-E463346C1B66}" type="datetimeFigureOut">
              <a:rPr lang="nb-NO"/>
              <a:pPr>
                <a:defRPr/>
              </a:pPr>
              <a:t>27.06.2024</a:t>
            </a:fld>
            <a:endParaRPr lang="nb-NO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2664969-E62A-2CCA-947C-CD0CAC093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A39BC6-5FFE-CF94-1AC2-2CE5CF9C0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72B33-F535-4A46-8037-75DF1FDEA5B1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819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38F456-A1D2-B018-D848-F314A8136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3AD96-6E47-4C7C-84BC-45F88AF23120}" type="datetimeFigureOut">
              <a:rPr lang="nb-NO"/>
              <a:pPr>
                <a:defRPr/>
              </a:pPr>
              <a:t>27.06.2024</a:t>
            </a:fld>
            <a:endParaRPr lang="nb-NO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E36D34-6B73-45C7-3D76-49CF20E85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D65D21-4FC6-73EE-183C-9E68C4F39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09B59-DC99-4278-BE0D-0F1A302A691D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19701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70C6388-64B9-CA49-B40E-8D6FABFDD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06178-E265-4955-BF95-8FD0FA585945}" type="datetimeFigureOut">
              <a:rPr lang="nb-NO"/>
              <a:pPr>
                <a:defRPr/>
              </a:pPr>
              <a:t>27.06.2024</a:t>
            </a:fld>
            <a:endParaRPr lang="nb-NO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09E8CB-6F03-3945-8B29-49B504B76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42844D-8CD0-29EA-BB71-B97E9C517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AA430-A890-4D64-B291-569458B23883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44762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3F98212-96B4-E46D-31A6-CACDA0574A3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  <a:endParaRPr lang="nb-NO" altLang="nb-NO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6D6743E-2401-A100-6F28-C17E87EB2B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  <a:endParaRPr lang="nb-NO" alt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DBC92-BFAC-2D08-7BC1-93C10952F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93C921-DF47-453D-96F9-D0F258111AAE}" type="datetimeFigureOut">
              <a:rPr lang="nb-NO"/>
              <a:pPr>
                <a:defRPr/>
              </a:pPr>
              <a:t>27.06.2024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B2994-EC9C-5594-6A6E-1B6D6E924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8C1CB-2F3A-3A02-8FA1-FF9B4CE0E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CBA75E6-E640-4BBC-B001-38E62FB2A299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49784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99569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49353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199138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373063" indent="-3730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038" indent="-3111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00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488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963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eg"/><Relationship Id="rId3" Type="http://schemas.openxmlformats.org/officeDocument/2006/relationships/hyperlink" Target="mailto:Sunniva.Rowan@osloskolen.no" TargetMode="Externa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image" Target="../media/image1.jpeg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aria.Karlin@osloskolen.no" TargetMode="External"/><Relationship Id="rId11" Type="http://schemas.openxmlformats.org/officeDocument/2006/relationships/image" Target="../media/image6.jpeg"/><Relationship Id="rId5" Type="http://schemas.openxmlformats.org/officeDocument/2006/relationships/hyperlink" Target="mailto:Marianne.liv.sogstad@osloskolen.no" TargetMode="External"/><Relationship Id="rId15" Type="http://schemas.openxmlformats.org/officeDocument/2006/relationships/image" Target="../media/image10.jpeg"/><Relationship Id="rId10" Type="http://schemas.openxmlformats.org/officeDocument/2006/relationships/image" Target="../media/image5.jpeg"/><Relationship Id="rId4" Type="http://schemas.openxmlformats.org/officeDocument/2006/relationships/hyperlink" Target="mailto:Frank.Sand@osloskolen.no" TargetMode="External"/><Relationship Id="rId9" Type="http://schemas.openxmlformats.org/officeDocument/2006/relationships/image" Target="../media/image4.jpeg"/><Relationship Id="rId1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e 4">
            <a:extLst>
              <a:ext uri="{FF2B5EF4-FFF2-40B4-BE49-F238E27FC236}">
                <a16:creationId xmlns:a16="http://schemas.microsoft.com/office/drawing/2014/main" id="{AAAE6503-7964-74EB-E1BC-29CE9C19B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1809">
            <a:off x="5454317" y="6086025"/>
            <a:ext cx="5572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3">
            <a:extLst>
              <a:ext uri="{FF2B5EF4-FFF2-40B4-BE49-F238E27FC236}">
                <a16:creationId xmlns:a16="http://schemas.microsoft.com/office/drawing/2014/main" id="{10E3D402-2C87-04F6-12A1-F9E2DB29F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2825" y="1181100"/>
            <a:ext cx="302577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9" tIns="49785" rIns="99569" bIns="4978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800" b="1">
                <a:latin typeface="Arial" panose="020B0604020202020204" pitchFamily="34" charset="0"/>
                <a:cs typeface="Arial" panose="020B0604020202020204" pitchFamily="34" charset="0"/>
              </a:rPr>
              <a:t>Ekeberg AKS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80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nb-NO" altLang="nb-NO" sz="1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Ekeberg skole</a:t>
            </a:r>
          </a:p>
        </p:txBody>
      </p:sp>
      <p:sp>
        <p:nvSpPr>
          <p:cNvPr id="2052" name="TextBox 10">
            <a:extLst>
              <a:ext uri="{FF2B5EF4-FFF2-40B4-BE49-F238E27FC236}">
                <a16:creationId xmlns:a16="http://schemas.microsoft.com/office/drawing/2014/main" id="{49B0B4DE-95C8-CA21-FCDA-6A3501863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8250" y="7088188"/>
            <a:ext cx="2794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569" tIns="49785" rIns="99569" bIns="4978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1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53" name="TextBox 11">
            <a:extLst>
              <a:ext uri="{FF2B5EF4-FFF2-40B4-BE49-F238E27FC236}">
                <a16:creationId xmlns:a16="http://schemas.microsoft.com/office/drawing/2014/main" id="{2488B1AA-66CD-3601-2058-92D711A89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188" y="7088188"/>
            <a:ext cx="2794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569" tIns="49785" rIns="99569" bIns="4978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1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054" name="TextBox 12">
            <a:extLst>
              <a:ext uri="{FF2B5EF4-FFF2-40B4-BE49-F238E27FC236}">
                <a16:creationId xmlns:a16="http://schemas.microsoft.com/office/drawing/2014/main" id="{A884D282-D181-9C3B-9773-4535CF23A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5463" y="7088188"/>
            <a:ext cx="2794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569" tIns="49785" rIns="99569" bIns="4978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1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3A1E79-C190-CA37-526A-F29065B73A04}"/>
              </a:ext>
            </a:extLst>
          </p:cNvPr>
          <p:cNvSpPr/>
          <p:nvPr/>
        </p:nvSpPr>
        <p:spPr bwMode="auto">
          <a:xfrm>
            <a:off x="7400925" y="2771775"/>
            <a:ext cx="3035300" cy="1968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>
                <a:cs typeface="Arial" pitchFamily="34" charset="0"/>
              </a:rPr>
              <a:t>Bilde/figur (slett boksen før du setter inn bilde).</a:t>
            </a:r>
          </a:p>
        </p:txBody>
      </p:sp>
      <p:sp>
        <p:nvSpPr>
          <p:cNvPr id="2056" name="TextBox 26">
            <a:extLst>
              <a:ext uri="{FF2B5EF4-FFF2-40B4-BE49-F238E27FC236}">
                <a16:creationId xmlns:a16="http://schemas.microsoft.com/office/drawing/2014/main" id="{11455220-8237-F0E6-7B1A-DBDC51BAF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388" y="4803775"/>
            <a:ext cx="32400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100" i="1">
                <a:latin typeface="Times New Roman" panose="02020603050405020304" pitchFamily="18" charset="0"/>
                <a:cs typeface="Times New Roman" panose="02020603050405020304" pitchFamily="18" charset="0"/>
              </a:rPr>
              <a:t>Alle elever skal føle seg sett og anerkjent for den de er. De voksne skal aktivt sørge for at alle har en plass i et fellesskap.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100">
                <a:latin typeface="Times New Roman" panose="02020603050405020304" pitchFamily="18" charset="0"/>
                <a:cs typeface="Times New Roman" panose="02020603050405020304" pitchFamily="18" charset="0"/>
              </a:rPr>
              <a:t>(Rammeplanen, 2018)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7" name="Rectangle 13">
            <a:extLst>
              <a:ext uri="{FF2B5EF4-FFF2-40B4-BE49-F238E27FC236}">
                <a16:creationId xmlns:a16="http://schemas.microsoft.com/office/drawing/2014/main" id="{60347BE8-B6B1-92D6-F3BC-F4B594AFD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8" y="709613"/>
            <a:ext cx="10207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569" tIns="49785" rIns="99569" bIns="4978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2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Generell info</a:t>
            </a:r>
          </a:p>
        </p:txBody>
      </p:sp>
      <p:sp>
        <p:nvSpPr>
          <p:cNvPr id="2058" name="Rectangle 14">
            <a:extLst>
              <a:ext uri="{FF2B5EF4-FFF2-40B4-BE49-F238E27FC236}">
                <a16:creationId xmlns:a16="http://schemas.microsoft.com/office/drawing/2014/main" id="{3808FCF4-FE21-275C-7021-CD624361D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1260475"/>
            <a:ext cx="3006725" cy="591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9" tIns="49785" rIns="99569" bIns="49785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100" b="1" dirty="0">
                <a:latin typeface="Times New Roman"/>
                <a:cs typeface="Times New Roman"/>
              </a:rPr>
              <a:t>Inn- og </a:t>
            </a:r>
            <a:r>
              <a:rPr lang="nb-NO" altLang="nb-NO" sz="1100" b="1" dirty="0" err="1">
                <a:latin typeface="Times New Roman"/>
                <a:cs typeface="Times New Roman"/>
              </a:rPr>
              <a:t>utkryss</a:t>
            </a:r>
            <a:r>
              <a:rPr lang="nb-NO" altLang="nb-NO" sz="1100" b="1" dirty="0">
                <a:latin typeface="Times New Roman"/>
                <a:cs typeface="Times New Roman"/>
              </a:rPr>
              <a:t> </a:t>
            </a:r>
            <a:r>
              <a:rPr lang="nb-NO" altLang="nb-NO" sz="1100" dirty="0">
                <a:latin typeface="Times New Roman"/>
                <a:cs typeface="Times New Roman"/>
              </a:rPr>
              <a:t>(henting og levering)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100" dirty="0">
                <a:latin typeface="Times New Roman"/>
                <a:cs typeface="Times New Roman"/>
              </a:rPr>
              <a:t>Foresatte har ansvaret for å krysse barna inn- og ut, gi- og motta beskjeder. Krysseboka for 1. trinn er i G- inngangen.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100" b="1" dirty="0">
                <a:latin typeface="Times New Roman"/>
                <a:cs typeface="Times New Roman"/>
              </a:rPr>
              <a:t>Beskjeder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nb-NO" altLang="nb-NO" sz="1100" dirty="0">
                <a:latin typeface="Times New Roman"/>
                <a:cs typeface="Times New Roman"/>
              </a:rPr>
              <a:t>Angående henting, levering eller annet gis det beskjed om </a:t>
            </a:r>
            <a:r>
              <a:rPr lang="nb-NO" altLang="nb-NO" sz="1100" i="1" dirty="0">
                <a:latin typeface="Times New Roman"/>
                <a:cs typeface="Times New Roman"/>
              </a:rPr>
              <a:t>innen kl.11:00 </a:t>
            </a:r>
            <a:r>
              <a:rPr lang="nb-NO" altLang="nb-NO" sz="1100" dirty="0">
                <a:latin typeface="Times New Roman"/>
                <a:cs typeface="Times New Roman"/>
              </a:rPr>
              <a:t>til </a:t>
            </a:r>
            <a:r>
              <a:rPr lang="nb-NO" altLang="nb-NO" sz="1100" dirty="0" err="1">
                <a:latin typeface="Times New Roman"/>
                <a:cs typeface="Times New Roman"/>
              </a:rPr>
              <a:t>basetlf</a:t>
            </a:r>
            <a:r>
              <a:rPr lang="nb-NO" altLang="nb-NO" sz="1100" dirty="0">
                <a:latin typeface="Times New Roman"/>
                <a:cs typeface="Times New Roman"/>
              </a:rPr>
              <a:t>/ baseleder.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100" b="1" dirty="0">
                <a:latin typeface="Times New Roman"/>
                <a:cs typeface="Times New Roman"/>
              </a:rPr>
              <a:t>Måltid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nb-NO" altLang="nb-NO" sz="1100" dirty="0">
                <a:latin typeface="Times New Roman"/>
                <a:cs typeface="Times New Roman"/>
              </a:rPr>
              <a:t>Vi har som fokus å kunne servere sunn varm- og kald mat. Vi har 3 varm måltider og 2 kalde i uka.</a:t>
            </a:r>
            <a:endParaRPr lang="nb-NO" altLang="nb-NO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100" dirty="0">
                <a:latin typeface="Times New Roman"/>
                <a:cs typeface="Times New Roman"/>
              </a:rPr>
              <a:t>Allergier/intoleranser skal gis beskjed om til din baseleder.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100" b="1" dirty="0">
                <a:latin typeface="Times New Roman"/>
                <a:cs typeface="Times New Roman"/>
              </a:rPr>
              <a:t>Portalen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100" dirty="0">
                <a:latin typeface="Times New Roman"/>
                <a:cs typeface="Times New Roman"/>
              </a:rPr>
              <a:t>Ukeplaner og annen info til dere foresatte legges ut på skolens hjemmeside http//:ekeberg.osloskolen.no/aktivitetsskolen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100" b="1" dirty="0">
                <a:latin typeface="Times New Roman"/>
                <a:cs typeface="Times New Roman"/>
              </a:rPr>
              <a:t>Leker og verdisaker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100" dirty="0">
                <a:latin typeface="Times New Roman"/>
                <a:cs typeface="Times New Roman"/>
              </a:rPr>
              <a:t>Tas med på eget ansvar. AKS har intet ansvar for ting som forsvinner eller blir ødelagt.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100" b="1" dirty="0">
                <a:latin typeface="Times New Roman"/>
                <a:cs typeface="Times New Roman"/>
              </a:rPr>
              <a:t>Klær og sko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100" dirty="0">
                <a:latin typeface="Times New Roman"/>
                <a:cs typeface="Times New Roman"/>
              </a:rPr>
              <a:t>Innesko og skiftetøy er viktig å ha nok av på plassen. Ha klær etter vær!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100" b="1" dirty="0">
                <a:latin typeface="Times New Roman"/>
                <a:cs typeface="Times New Roman"/>
              </a:rPr>
              <a:t>Kurs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nb-NO" altLang="nb-NO" sz="1100" dirty="0">
                <a:latin typeface="Times New Roman"/>
                <a:cs typeface="Times New Roman"/>
              </a:rPr>
              <a:t>Ansatte planlegger og gjennomfører kurs/aktiviteter med en gruppe elever basert på sine egne og barnas interesser og kunnskaper.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ADA4E79-F20D-0AEF-DC73-378B668831E6}"/>
              </a:ext>
            </a:extLst>
          </p:cNvPr>
          <p:cNvCxnSpPr/>
          <p:nvPr/>
        </p:nvCxnSpPr>
        <p:spPr>
          <a:xfrm rot="5400000">
            <a:off x="-218282" y="3780632"/>
            <a:ext cx="7561263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4C46692-F1E4-A0F0-4180-1472014E7DE9}"/>
              </a:ext>
            </a:extLst>
          </p:cNvPr>
          <p:cNvCxnSpPr/>
          <p:nvPr/>
        </p:nvCxnSpPr>
        <p:spPr>
          <a:xfrm rot="5400000">
            <a:off x="3345656" y="3780632"/>
            <a:ext cx="7561263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1" name="TekstSylinder 17">
            <a:extLst>
              <a:ext uri="{FF2B5EF4-FFF2-40B4-BE49-F238E27FC236}">
                <a16:creationId xmlns:a16="http://schemas.microsoft.com/office/drawing/2014/main" id="{9CC616C2-BC99-091D-823F-380897FD3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388" y="6156325"/>
            <a:ext cx="31686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100">
                <a:latin typeface="Arial" panose="020B0604020202020204" pitchFamily="34" charset="0"/>
              </a:rPr>
              <a:t>Avd. leder for Ekeberg Skole AKS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100">
                <a:latin typeface="Arial" panose="020B0604020202020204" pitchFamily="34" charset="0"/>
              </a:rPr>
              <a:t>Beate Mikkelsen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100">
                <a:latin typeface="Arial" panose="020B0604020202020204" pitchFamily="34" charset="0"/>
              </a:rPr>
              <a:t>Beate.mikkelsen@osloskolen.no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D30E30-C1EC-9F94-51BA-CCC9B6F337AB}"/>
              </a:ext>
            </a:extLst>
          </p:cNvPr>
          <p:cNvSpPr/>
          <p:nvPr/>
        </p:nvSpPr>
        <p:spPr bwMode="auto">
          <a:xfrm>
            <a:off x="271463" y="1331913"/>
            <a:ext cx="3035300" cy="1968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>
                <a:cs typeface="Arial" pitchFamily="34" charset="0"/>
              </a:rPr>
              <a:t>Bilde/figur (slett boksen før du setter inn bilde).</a:t>
            </a:r>
          </a:p>
        </p:txBody>
      </p:sp>
      <p:sp>
        <p:nvSpPr>
          <p:cNvPr id="2062" name="TextBox 26">
            <a:extLst>
              <a:ext uri="{FF2B5EF4-FFF2-40B4-BE49-F238E27FC236}">
                <a16:creationId xmlns:a16="http://schemas.microsoft.com/office/drawing/2014/main" id="{35F7933B-4B1A-9E7A-0FCE-8FFB3A618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51" y="3309143"/>
            <a:ext cx="3324235" cy="412420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nb-NO" altLang="nb-NO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Baseledere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nb-NO" altLang="nb-NO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nb-NO" altLang="nb-NO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nb-NO" altLang="nb-NO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nb-NO" altLang="nb-NO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nb-NO" altLang="nb-NO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nb-NO" altLang="nb-NO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nb-NO" altLang="nb-NO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1.Trinn           2. trinn            3. trinn             4. trinn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nb-NO" altLang="nb-NO" sz="1100" dirty="0">
                <a:latin typeface="Times New Roman"/>
                <a:cs typeface="Times New Roman"/>
              </a:rPr>
              <a:t>   Sunniva        Frank                Marianne         Maria</a:t>
            </a:r>
            <a:endParaRPr lang="nb-NO" altLang="nb-NO" sz="1300" dirty="0">
              <a:latin typeface="Times New Roman"/>
              <a:cs typeface="Times New Roman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nb-NO" altLang="nb-NO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spcBef>
                <a:spcPct val="0"/>
              </a:spcBef>
              <a:buAutoNum type="arabicPeriod"/>
              <a:defRPr/>
            </a:pPr>
            <a:r>
              <a:rPr lang="nb-NO" altLang="nb-NO" sz="1200" dirty="0">
                <a:latin typeface="Times New Roman"/>
                <a:cs typeface="Times New Roman"/>
              </a:rPr>
              <a:t>Sunniva Holt </a:t>
            </a:r>
            <a:r>
              <a:rPr lang="nb-NO" altLang="nb-NO" sz="1200" dirty="0" err="1">
                <a:latin typeface="Times New Roman"/>
                <a:cs typeface="Times New Roman"/>
              </a:rPr>
              <a:t>Kristiasen</a:t>
            </a:r>
            <a:r>
              <a:rPr lang="nb-NO" altLang="nb-NO" sz="1200" dirty="0">
                <a:latin typeface="Times New Roman"/>
                <a:cs typeface="Times New Roman"/>
              </a:rPr>
              <a:t> </a:t>
            </a:r>
            <a:r>
              <a:rPr lang="nb-NO" altLang="nb-NO" sz="1200" dirty="0" err="1">
                <a:latin typeface="Times New Roman"/>
                <a:cs typeface="Times New Roman"/>
              </a:rPr>
              <a:t>Basetlf</a:t>
            </a:r>
            <a:r>
              <a:rPr lang="nb-NO" altLang="nb-NO" sz="1200" dirty="0">
                <a:latin typeface="Times New Roman"/>
                <a:cs typeface="Times New Roman"/>
              </a:rPr>
              <a:t> 477 84 011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nb-NO" altLang="nb-NO" sz="1200" dirty="0">
                <a:latin typeface="Times New Roman"/>
                <a:cs typeface="Times New Roman"/>
              </a:rPr>
              <a:t>      </a:t>
            </a:r>
            <a:r>
              <a:rPr lang="nb-NO" altLang="nb-NO" sz="1200" dirty="0">
                <a:latin typeface="Times New Roman"/>
                <a:cs typeface="Times New Roman"/>
                <a:hlinkClick r:id="rId3"/>
              </a:rPr>
              <a:t>Sunniva.Rowan@osloskolen.no</a:t>
            </a:r>
            <a:endParaRPr lang="nb-NO" altLang="nb-NO" sz="1200" dirty="0">
              <a:latin typeface="Times New Roman"/>
              <a:cs typeface="Times New Roman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nb-NO" altLang="nb-NO" sz="1200" dirty="0">
                <a:latin typeface="Times New Roman"/>
                <a:cs typeface="Times New Roman"/>
              </a:rPr>
              <a:t>2.   Frank Sand                     </a:t>
            </a:r>
            <a:r>
              <a:rPr lang="nb-NO" altLang="nb-NO" sz="1200" dirty="0" err="1">
                <a:latin typeface="Times New Roman"/>
                <a:cs typeface="Times New Roman"/>
              </a:rPr>
              <a:t>Basetlf</a:t>
            </a:r>
            <a:r>
              <a:rPr lang="nb-NO" altLang="nb-NO" sz="1200" dirty="0">
                <a:latin typeface="Times New Roman"/>
                <a:cs typeface="Times New Roman"/>
              </a:rPr>
              <a:t> 97415279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nb-NO" altLang="nb-NO" sz="1200" dirty="0">
                <a:latin typeface="Times New Roman"/>
                <a:cs typeface="Times New Roman"/>
              </a:rPr>
              <a:t>      </a:t>
            </a:r>
            <a:r>
              <a:rPr lang="nb-NO" altLang="nb-NO" sz="1200" dirty="0">
                <a:latin typeface="Times New Roman"/>
                <a:cs typeface="Times New Roman"/>
                <a:hlinkClick r:id="rId4"/>
              </a:rPr>
              <a:t>Frank.Sand@osloskolen.no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nb-NO" altLang="nb-NO" sz="1200" dirty="0">
                <a:latin typeface="Times New Roman"/>
                <a:cs typeface="Times New Roman"/>
              </a:rPr>
              <a:t>3.   Marianne Liv Sogstad    Basetelefon 41593201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nb-NO" altLang="nb-NO" sz="1200" dirty="0">
                <a:latin typeface="Times New Roman"/>
                <a:cs typeface="Times New Roman"/>
              </a:rPr>
              <a:t>      </a:t>
            </a:r>
            <a:r>
              <a:rPr lang="nb-NO" altLang="nb-NO" sz="1200" dirty="0">
                <a:latin typeface="Times New Roman"/>
                <a:cs typeface="Times New Roman"/>
                <a:hlinkClick r:id="rId5"/>
              </a:rPr>
              <a:t>Marianne.liv.sogstad@osloskolen.no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nb-NO" altLang="nb-NO" sz="1200" dirty="0">
                <a:latin typeface="Times New Roman"/>
                <a:cs typeface="Times New Roman"/>
              </a:rPr>
              <a:t>4.   Maria Leinan </a:t>
            </a:r>
            <a:r>
              <a:rPr lang="nb-NO" altLang="nb-NO" sz="1200" dirty="0" err="1">
                <a:latin typeface="Times New Roman"/>
                <a:cs typeface="Times New Roman"/>
              </a:rPr>
              <a:t>Karlin</a:t>
            </a:r>
            <a:r>
              <a:rPr lang="nb-NO" altLang="nb-NO" sz="1200" dirty="0">
                <a:latin typeface="Times New Roman"/>
                <a:cs typeface="Times New Roman"/>
              </a:rPr>
              <a:t>     </a:t>
            </a:r>
            <a:r>
              <a:rPr lang="nb-NO" sz="1200" dirty="0">
                <a:latin typeface="Times New Roman"/>
                <a:cs typeface="Times New Roman"/>
              </a:rPr>
              <a:t>Basetelefon 415 93 201</a:t>
            </a:r>
            <a:endParaRPr lang="nb-NO" altLang="nb-NO" sz="1100" dirty="0">
              <a:latin typeface="Times New Roman"/>
              <a:cs typeface="Times New Roman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nb-NO" sz="1200" dirty="0">
                <a:latin typeface="Times New Roman"/>
                <a:cs typeface="Times New Roman"/>
              </a:rPr>
              <a:t>      </a:t>
            </a:r>
            <a:r>
              <a:rPr lang="nb-NO" sz="1200" dirty="0">
                <a:latin typeface="Times New Roman"/>
                <a:cs typeface="Times New Roman"/>
                <a:hlinkClick r:id="rId6"/>
              </a:rPr>
              <a:t>Maria.Karlin@osloskolen.no</a:t>
            </a:r>
            <a:endParaRPr lang="nb-NO" sz="1200" dirty="0">
              <a:latin typeface="Times New Roman"/>
              <a:cs typeface="Times New Roman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nb-NO" altLang="nb-NO" sz="1100" b="1" dirty="0">
                <a:latin typeface="Times New Roman"/>
                <a:cs typeface="Times New Roman"/>
              </a:rPr>
              <a:t>Åpningstider: </a:t>
            </a:r>
            <a:endParaRPr lang="nb-NO" altLang="nb-NO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nb-NO" altLang="nb-NO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Morgenåpning: 07:30-08:30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nb-NO" altLang="nb-NO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Skoleslutt- 16:45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nb-NO" altLang="nb-NO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skolens ferier: 07:30-16:45. Om ikke annet er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nb-NO" altLang="nb-NO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opplyst.</a:t>
            </a:r>
            <a:endParaRPr lang="nb-NO" altLang="nb-NO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4" name="Bilde 2">
            <a:extLst>
              <a:ext uri="{FF2B5EF4-FFF2-40B4-BE49-F238E27FC236}">
                <a16:creationId xmlns:a16="http://schemas.microsoft.com/office/drawing/2014/main" id="{4CBEEB41-8656-3BEE-D702-4B725F5FD0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750888"/>
            <a:ext cx="32432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Bilde 8">
            <a:extLst>
              <a:ext uri="{FF2B5EF4-FFF2-40B4-BE49-F238E27FC236}">
                <a16:creationId xmlns:a16="http://schemas.microsoft.com/office/drawing/2014/main" id="{9FB6006A-4937-27EB-FE00-235B48930E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2708275"/>
            <a:ext cx="3070225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Bilde 1">
            <a:extLst>
              <a:ext uri="{FF2B5EF4-FFF2-40B4-BE49-F238E27FC236}">
                <a16:creationId xmlns:a16="http://schemas.microsoft.com/office/drawing/2014/main" id="{5141F709-9481-AAD4-DA25-6656AC2D50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331913"/>
            <a:ext cx="30353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Bilde 2">
            <a:extLst>
              <a:ext uri="{FF2B5EF4-FFF2-40B4-BE49-F238E27FC236}">
                <a16:creationId xmlns:a16="http://schemas.microsoft.com/office/drawing/2014/main" id="{17272AF2-DB4C-5457-C15C-62705127AC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4469">
            <a:off x="6190765" y="6388050"/>
            <a:ext cx="5461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Bilde 3">
            <a:extLst>
              <a:ext uri="{FF2B5EF4-FFF2-40B4-BE49-F238E27FC236}">
                <a16:creationId xmlns:a16="http://schemas.microsoft.com/office/drawing/2014/main" id="{71C75152-8229-FC61-5EF7-A6C8682F20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656">
            <a:off x="3881488" y="5995263"/>
            <a:ext cx="48736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Bilde 5">
            <a:extLst>
              <a:ext uri="{FF2B5EF4-FFF2-40B4-BE49-F238E27FC236}">
                <a16:creationId xmlns:a16="http://schemas.microsoft.com/office/drawing/2014/main" id="{1EC9979B-EDAD-0347-24BA-C0D5C40A59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1604">
            <a:off x="4480694" y="6425488"/>
            <a:ext cx="8207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Bilde 6">
            <a:extLst>
              <a:ext uri="{FF2B5EF4-FFF2-40B4-BE49-F238E27FC236}">
                <a16:creationId xmlns:a16="http://schemas.microsoft.com/office/drawing/2014/main" id="{36039E1C-3FE8-2D24-CA8A-E48BDADA5F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863" y="5292725"/>
            <a:ext cx="5603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Bilde 9">
            <a:extLst>
              <a:ext uri="{FF2B5EF4-FFF2-40B4-BE49-F238E27FC236}">
                <a16:creationId xmlns:a16="http://schemas.microsoft.com/office/drawing/2014/main" id="{D91A4723-6B38-829F-215C-7145D9D9B89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2" t="5374" r="18336" b="22083"/>
          <a:stretch>
            <a:fillRect/>
          </a:stretch>
        </p:blipFill>
        <p:spPr bwMode="auto">
          <a:xfrm>
            <a:off x="2040123" y="3567113"/>
            <a:ext cx="63341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Bilde 1">
            <a:extLst>
              <a:ext uri="{FF2B5EF4-FFF2-40B4-BE49-F238E27FC236}">
                <a16:creationId xmlns:a16="http://schemas.microsoft.com/office/drawing/2014/main" id="{153FC25C-5385-3C37-03A7-770F52C51E7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767" y="3567113"/>
            <a:ext cx="7477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Bilde 2">
            <a:extLst>
              <a:ext uri="{FF2B5EF4-FFF2-40B4-BE49-F238E27FC236}">
                <a16:creationId xmlns:a16="http://schemas.microsoft.com/office/drawing/2014/main" id="{3EA8C090-F856-6833-F05D-BE3DF97CD2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39" y="3567113"/>
            <a:ext cx="7556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e 1" descr="Et bilde som inneholder Menneskeansikt, person, smil, klær&#10;&#10;Automatisk generert beskrivelse">
            <a:extLst>
              <a:ext uri="{FF2B5EF4-FFF2-40B4-BE49-F238E27FC236}">
                <a16:creationId xmlns:a16="http://schemas.microsoft.com/office/drawing/2014/main" id="{DD161968-535C-6641-7DC2-FE0D5E9E5E7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7905" y="3571309"/>
            <a:ext cx="637567" cy="8725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7">
            <a:extLst>
              <a:ext uri="{FF2B5EF4-FFF2-40B4-BE49-F238E27FC236}">
                <a16:creationId xmlns:a16="http://schemas.microsoft.com/office/drawing/2014/main" id="{C878BBB1-AB20-2CCB-6168-F52920032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704850"/>
            <a:ext cx="2886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9" tIns="49785" rIns="99569" bIns="4978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2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Velkommen til Ekeberg skole &amp; Aktivitetsskole</a:t>
            </a:r>
          </a:p>
        </p:txBody>
      </p:sp>
      <p:sp>
        <p:nvSpPr>
          <p:cNvPr id="3075" name="TextBox 19">
            <a:extLst>
              <a:ext uri="{FF2B5EF4-FFF2-40B4-BE49-F238E27FC236}">
                <a16:creationId xmlns:a16="http://schemas.microsoft.com/office/drawing/2014/main" id="{E2C1E85F-68FB-FC95-4D23-1E97AB117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450" y="709613"/>
            <a:ext cx="31623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9" tIns="49785" rIns="99569" bIns="4978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2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Hva er egentlig AKS?</a:t>
            </a:r>
          </a:p>
        </p:txBody>
      </p:sp>
      <p:sp>
        <p:nvSpPr>
          <p:cNvPr id="3076" name="TextBox 20">
            <a:extLst>
              <a:ext uri="{FF2B5EF4-FFF2-40B4-BE49-F238E27FC236}">
                <a16:creationId xmlns:a16="http://schemas.microsoft.com/office/drawing/2014/main" id="{4469C75A-2D4C-0899-D4C3-7D6C19B44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5463" y="7113588"/>
            <a:ext cx="2794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569" tIns="49785" rIns="99569" bIns="4978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1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77" name="TextBox 21">
            <a:extLst>
              <a:ext uri="{FF2B5EF4-FFF2-40B4-BE49-F238E27FC236}">
                <a16:creationId xmlns:a16="http://schemas.microsoft.com/office/drawing/2014/main" id="{AEEF2CA2-3DA6-6168-A560-F8872FAE7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188" y="7104063"/>
            <a:ext cx="2794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569" tIns="49785" rIns="99569" bIns="4978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1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078" name="TextBox 22">
            <a:extLst>
              <a:ext uri="{FF2B5EF4-FFF2-40B4-BE49-F238E27FC236}">
                <a16:creationId xmlns:a16="http://schemas.microsoft.com/office/drawing/2014/main" id="{BB053330-6D5D-4660-6485-A19F5531A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8250" y="7096125"/>
            <a:ext cx="2794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569" tIns="49785" rIns="99569" bIns="4978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1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60" name="Rectangle 28">
            <a:extLst>
              <a:ext uri="{FF2B5EF4-FFF2-40B4-BE49-F238E27FC236}">
                <a16:creationId xmlns:a16="http://schemas.microsoft.com/office/drawing/2014/main" id="{621AE555-AA8D-88A7-D777-F7749B4BE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3310" y="3788140"/>
            <a:ext cx="3056322" cy="3316807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 lIns="99569" tIns="49785" rIns="99569" bIns="49785" anchor="t">
            <a:spAutoFit/>
          </a:bodyPr>
          <a:lstStyle/>
          <a:p>
            <a:pPr eaLnBrk="1" hangingPunct="1">
              <a:defRPr/>
            </a:pPr>
            <a:r>
              <a:rPr lang="nb-NO" sz="1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AKS Ekeberg </a:t>
            </a:r>
            <a:r>
              <a:rPr lang="nb-NO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 4 baser med baseledere som organiserer og drifter sine baser sammen med sine assistenter og avdelings leder for AKS.</a:t>
            </a:r>
          </a:p>
          <a:p>
            <a:pPr eaLnBrk="1" hangingPunct="1">
              <a:defRPr/>
            </a:pPr>
            <a:endParaRPr lang="nb-NO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nb-NO" sz="1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Aktivitetsskolen</a:t>
            </a:r>
            <a:r>
              <a:rPr lang="nb-NO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har sin hovedbase i M- bygget. Her finner du også baseleder kontor, kjøkken og diverse aktivitetsrom.</a:t>
            </a:r>
          </a:p>
          <a:p>
            <a:pPr eaLnBrk="1" hangingPunct="1">
              <a:defRPr/>
            </a:pPr>
            <a:endParaRPr lang="nb-NO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nb-NO" sz="1100" b="1" dirty="0">
                <a:latin typeface="Times New Roman"/>
                <a:cs typeface="Times New Roman"/>
              </a:rPr>
              <a:t>Base 1 </a:t>
            </a:r>
            <a:r>
              <a:rPr lang="nb-NO" sz="1100" dirty="0">
                <a:latin typeface="Times New Roman"/>
                <a:cs typeface="Times New Roman"/>
              </a:rPr>
              <a:t>Inngang </a:t>
            </a:r>
            <a:r>
              <a:rPr lang="nb-NO" sz="1100" b="1" dirty="0">
                <a:latin typeface="Times New Roman"/>
                <a:cs typeface="Times New Roman"/>
              </a:rPr>
              <a:t>G</a:t>
            </a:r>
            <a:r>
              <a:rPr lang="nb-NO" sz="1100" dirty="0">
                <a:latin typeface="Times New Roman"/>
                <a:cs typeface="Times New Roman"/>
              </a:rPr>
              <a:t> og</a:t>
            </a:r>
            <a:r>
              <a:rPr lang="nb-NO" sz="1100" b="1" dirty="0">
                <a:latin typeface="Times New Roman"/>
                <a:cs typeface="Times New Roman"/>
              </a:rPr>
              <a:t> H </a:t>
            </a:r>
            <a:endParaRPr lang="nb-NO" sz="1100" dirty="0">
              <a:latin typeface="Times New Roman"/>
              <a:cs typeface="Times New Roman"/>
            </a:endParaRPr>
          </a:p>
          <a:p>
            <a:pPr eaLnBrk="1" hangingPunct="1">
              <a:defRPr/>
            </a:pPr>
            <a:r>
              <a:rPr lang="nb-NO" sz="1100" b="1" dirty="0">
                <a:latin typeface="Times New Roman"/>
                <a:cs typeface="Times New Roman"/>
              </a:rPr>
              <a:t>Base 2 </a:t>
            </a:r>
            <a:r>
              <a:rPr lang="nb-NO" sz="1100" dirty="0">
                <a:latin typeface="Times New Roman"/>
                <a:cs typeface="Times New Roman"/>
              </a:rPr>
              <a:t>Inngang </a:t>
            </a:r>
            <a:r>
              <a:rPr lang="nb-NO" sz="1100" b="1" dirty="0">
                <a:latin typeface="Times New Roman"/>
                <a:cs typeface="Times New Roman"/>
              </a:rPr>
              <a:t>I </a:t>
            </a:r>
            <a:endParaRPr lang="nb-NO" sz="1100" dirty="0">
              <a:latin typeface="Times New Roman"/>
              <a:cs typeface="Times New Roman"/>
            </a:endParaRPr>
          </a:p>
          <a:p>
            <a:pPr eaLnBrk="1" hangingPunct="1">
              <a:defRPr/>
            </a:pPr>
            <a:r>
              <a:rPr lang="nb-NO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 3 </a:t>
            </a:r>
            <a:r>
              <a:rPr lang="nb-NO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Inngang </a:t>
            </a:r>
            <a:r>
              <a:rPr lang="nb-NO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&amp; E </a:t>
            </a:r>
            <a:r>
              <a:rPr lang="nb-NO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(2.etg nybygget)</a:t>
            </a:r>
          </a:p>
          <a:p>
            <a:pPr eaLnBrk="1" hangingPunct="1">
              <a:defRPr/>
            </a:pPr>
            <a:r>
              <a:rPr lang="nb-NO" sz="1100" b="1" dirty="0">
                <a:latin typeface="Times New Roman"/>
                <a:cs typeface="Times New Roman"/>
              </a:rPr>
              <a:t>Base 4 </a:t>
            </a:r>
            <a:r>
              <a:rPr lang="nb-NO" sz="1100" dirty="0">
                <a:latin typeface="Times New Roman"/>
                <a:cs typeface="Times New Roman"/>
              </a:rPr>
              <a:t>Inngang </a:t>
            </a:r>
            <a:r>
              <a:rPr lang="nb-NO" sz="1100" b="1" dirty="0">
                <a:latin typeface="Times New Roman"/>
                <a:cs typeface="Times New Roman"/>
              </a:rPr>
              <a:t>D &amp; E </a:t>
            </a:r>
            <a:r>
              <a:rPr lang="nb-NO" sz="1100" dirty="0">
                <a:latin typeface="Times New Roman"/>
                <a:cs typeface="Times New Roman"/>
              </a:rPr>
              <a:t>(1.etg nybygget)</a:t>
            </a:r>
          </a:p>
          <a:p>
            <a:pPr eaLnBrk="1" hangingPunct="1">
              <a:defRPr/>
            </a:pPr>
            <a:endParaRPr lang="nb-NO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nb-NO" sz="1100" dirty="0">
                <a:latin typeface="Times New Roman"/>
                <a:cs typeface="Times New Roman"/>
              </a:rPr>
              <a:t>Søknad som gjelder plass(hel- eller deltid), endringer eller oppsigelse kan </a:t>
            </a:r>
            <a:r>
              <a:rPr lang="nb-NO" sz="1100" i="1" dirty="0">
                <a:latin typeface="Times New Roman"/>
                <a:cs typeface="Times New Roman"/>
              </a:rPr>
              <a:t>kun</a:t>
            </a:r>
            <a:r>
              <a:rPr lang="nb-NO" sz="1100" dirty="0">
                <a:latin typeface="Times New Roman"/>
                <a:cs typeface="Times New Roman"/>
              </a:rPr>
              <a:t> gjøres 2 ganger i året. 1. </a:t>
            </a:r>
            <a:r>
              <a:rPr lang="nb-NO" sz="1100" i="1" dirty="0">
                <a:latin typeface="Times New Roman"/>
                <a:cs typeface="Times New Roman"/>
              </a:rPr>
              <a:t>august </a:t>
            </a:r>
            <a:r>
              <a:rPr lang="nb-NO" sz="1100" dirty="0">
                <a:latin typeface="Times New Roman"/>
                <a:cs typeface="Times New Roman"/>
              </a:rPr>
              <a:t>eller </a:t>
            </a:r>
            <a:r>
              <a:rPr lang="nb-NO" sz="1100" i="1" dirty="0">
                <a:latin typeface="Times New Roman"/>
                <a:cs typeface="Times New Roman"/>
              </a:rPr>
              <a:t>1. januar.</a:t>
            </a:r>
            <a:r>
              <a:rPr lang="nb-NO" sz="1100" dirty="0">
                <a:latin typeface="Times New Roman"/>
                <a:cs typeface="Times New Roman"/>
              </a:rPr>
              <a:t> 1 </a:t>
            </a:r>
            <a:r>
              <a:rPr lang="nb-NO" sz="1100" dirty="0" err="1">
                <a:latin typeface="Times New Roman"/>
                <a:cs typeface="Times New Roman"/>
              </a:rPr>
              <a:t>mnd</a:t>
            </a:r>
            <a:r>
              <a:rPr lang="nb-NO" sz="1100" dirty="0">
                <a:latin typeface="Times New Roman"/>
                <a:cs typeface="Times New Roman"/>
              </a:rPr>
              <a:t> oppsigelse. Det gjøres via Portalen (vår hjemmeside). Spørsmål kan rettes på mail til Ekeberg postmottak: Postmottak.ekeberg@osloskolen.no</a:t>
            </a:r>
            <a:endParaRPr lang="nb-NO" sz="1100" b="1" dirty="0">
              <a:latin typeface="Times New Roman"/>
              <a:cs typeface="Times New Roman"/>
            </a:endParaRPr>
          </a:p>
        </p:txBody>
      </p:sp>
      <p:sp>
        <p:nvSpPr>
          <p:cNvPr id="3080" name="TextBox 12">
            <a:extLst>
              <a:ext uri="{FF2B5EF4-FFF2-40B4-BE49-F238E27FC236}">
                <a16:creationId xmlns:a16="http://schemas.microsoft.com/office/drawing/2014/main" id="{3CCE822C-2E7A-C879-025D-5D923C9BD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1713" y="709613"/>
            <a:ext cx="15144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9" tIns="49785" rIns="99569" bIns="4978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20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Hvor finner du AKS?</a:t>
            </a:r>
          </a:p>
        </p:txBody>
      </p:sp>
      <p:sp>
        <p:nvSpPr>
          <p:cNvPr id="3081" name="TextBox 20">
            <a:extLst>
              <a:ext uri="{FF2B5EF4-FFF2-40B4-BE49-F238E27FC236}">
                <a16:creationId xmlns:a16="http://schemas.microsoft.com/office/drawing/2014/main" id="{38ECEA3C-64B2-6A8A-835F-95CCD5237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713288"/>
            <a:ext cx="3008312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9" tIns="49785" rIns="99569" bIns="4978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1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Aktivitetsskolen Ekeberg </a:t>
            </a:r>
            <a:r>
              <a:rPr lang="nb-NO" altLang="nb-NO" sz="1100">
                <a:latin typeface="Times New Roman" panose="02020603050405020304" pitchFamily="18" charset="0"/>
                <a:cs typeface="Times New Roman" panose="02020603050405020304" pitchFamily="18" charset="0"/>
              </a:rPr>
              <a:t>er en del av Ekeberg skole.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100">
                <a:latin typeface="Times New Roman" panose="02020603050405020304" pitchFamily="18" charset="0"/>
                <a:cs typeface="Times New Roman" panose="02020603050405020304" pitchFamily="18" charset="0"/>
              </a:rPr>
              <a:t>Vi har fokus på læring og lekbaserte aktiviteter i et inkluderende miljø.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100">
                <a:latin typeface="Times New Roman" panose="02020603050405020304" pitchFamily="18" charset="0"/>
                <a:cs typeface="Times New Roman" panose="02020603050405020304" pitchFamily="18" charset="0"/>
              </a:rPr>
              <a:t>Vi ønsker at du som kommer skal trives, få nye vennskap og få gode opplevelser i et fellesskap.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1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Lånebod</a:t>
            </a:r>
            <a:r>
              <a:rPr lang="nb-NO" altLang="nb-NO" sz="1100">
                <a:latin typeface="Times New Roman" panose="02020603050405020304" pitchFamily="18" charset="0"/>
                <a:cs typeface="Times New Roman" panose="02020603050405020304" pitchFamily="18" charset="0"/>
              </a:rPr>
              <a:t>: Vi har en egen "lånebod" eller såkalt aktivitetsbod hvor barna får mulighet til å låne ulikt utstyr, som ball, hoppetau, sykler etc. Hver elev får hvert sitt lånekort. Låneboden driftes av de eldre elevene.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7D92505-2B84-A589-CD7D-8061099DEDA3}"/>
              </a:ext>
            </a:extLst>
          </p:cNvPr>
          <p:cNvCxnSpPr/>
          <p:nvPr/>
        </p:nvCxnSpPr>
        <p:spPr>
          <a:xfrm rot="5400000">
            <a:off x="-218282" y="3780632"/>
            <a:ext cx="7561263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F3BB5B9-DED9-EAA7-A3DE-586595B7C957}"/>
              </a:ext>
            </a:extLst>
          </p:cNvPr>
          <p:cNvCxnSpPr/>
          <p:nvPr/>
        </p:nvCxnSpPr>
        <p:spPr>
          <a:xfrm rot="5400000">
            <a:off x="3345656" y="3780632"/>
            <a:ext cx="7561263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FC853B72-0D7C-4F8D-AEE3-6EE952889B16}"/>
              </a:ext>
            </a:extLst>
          </p:cNvPr>
          <p:cNvSpPr/>
          <p:nvPr/>
        </p:nvSpPr>
        <p:spPr bwMode="auto">
          <a:xfrm>
            <a:off x="271463" y="1476375"/>
            <a:ext cx="3035300" cy="1968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>
                <a:cs typeface="Arial" pitchFamily="34" charset="0"/>
              </a:rPr>
              <a:t>Bilde/figur (slett boksen før du setter inn bilde).</a:t>
            </a:r>
          </a:p>
        </p:txBody>
      </p:sp>
      <p:sp>
        <p:nvSpPr>
          <p:cNvPr id="3085" name="TextBox 26">
            <a:extLst>
              <a:ext uri="{FF2B5EF4-FFF2-40B4-BE49-F238E27FC236}">
                <a16:creationId xmlns:a16="http://schemas.microsoft.com/office/drawing/2014/main" id="{D771CCA0-47B1-B657-ECE7-66257D616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3489325"/>
            <a:ext cx="324008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100">
                <a:latin typeface="Arial" panose="020B0604020202020204" pitchFamily="34" charset="0"/>
                <a:cs typeface="Arial" panose="020B0604020202020204" pitchFamily="34" charset="0"/>
              </a:rPr>
              <a:t>Ut på tur i all slags vær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ED754F-DC0B-D0C6-4B58-16F6A5A4C9F5}"/>
              </a:ext>
            </a:extLst>
          </p:cNvPr>
          <p:cNvSpPr/>
          <p:nvPr/>
        </p:nvSpPr>
        <p:spPr bwMode="auto">
          <a:xfrm>
            <a:off x="7472363" y="1331913"/>
            <a:ext cx="3035300" cy="1968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>
                <a:cs typeface="Arial" pitchFamily="34" charset="0"/>
              </a:rPr>
              <a:t>Bilde/figur (slett boksen før du setter inn bilde).</a:t>
            </a:r>
          </a:p>
        </p:txBody>
      </p:sp>
      <p:sp>
        <p:nvSpPr>
          <p:cNvPr id="3087" name="Rectangle 26">
            <a:extLst>
              <a:ext uri="{FF2B5EF4-FFF2-40B4-BE49-F238E27FC236}">
                <a16:creationId xmlns:a16="http://schemas.microsoft.com/office/drawing/2014/main" id="{3AE59156-4765-55B8-2248-2728635C9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4284663"/>
            <a:ext cx="955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2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 om oss..</a:t>
            </a:r>
          </a:p>
        </p:txBody>
      </p:sp>
      <p:sp>
        <p:nvSpPr>
          <p:cNvPr id="3089" name="Rectangle 27">
            <a:extLst>
              <a:ext uri="{FF2B5EF4-FFF2-40B4-BE49-F238E27FC236}">
                <a16:creationId xmlns:a16="http://schemas.microsoft.com/office/drawing/2014/main" id="{70D1057A-EA9F-58C5-A882-83115F92E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617" y="1338259"/>
            <a:ext cx="3126971" cy="498598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b-NO" altLang="nb-NO" sz="1100" dirty="0">
                <a:latin typeface="Segoe Print" panose="02000600000000000000" pitchFamily="2" charset="0"/>
                <a:cs typeface="Times New Roman" panose="02020603050405020304" pitchFamily="18" charset="0"/>
              </a:rPr>
              <a:t>Lek, sosialisering, humor, glede, aktivitet og lærende samspill..</a:t>
            </a:r>
          </a:p>
          <a:p>
            <a:pPr eaLnBrk="1" hangingPunct="1">
              <a:defRPr/>
            </a:pPr>
            <a:endParaRPr lang="nb-NO" altLang="nb-NO" sz="1100" dirty="0">
              <a:latin typeface="Segoe Print" panose="02000600000000000000" pitchFamily="2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nb-NO" altLang="nb-NO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I aks skapes det gode relasjoner, gode minner og læring for livet" (Rammeplanen, 2018)</a:t>
            </a:r>
          </a:p>
          <a:p>
            <a:pPr eaLnBrk="1" hangingPunct="1">
              <a:defRPr/>
            </a:pPr>
            <a:r>
              <a:rPr lang="nb-NO" altLang="nb-NO" sz="1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nb-NO" altLang="nb-NO" sz="1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Aktivitetsskolen, </a:t>
            </a:r>
            <a:r>
              <a:rPr lang="nb-NO" altLang="nb-NO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forkortet til AKS er ikke så ulikt det man andre steder kaller for SFO. Men det som skiller AKS fra SFO er:</a:t>
            </a:r>
          </a:p>
          <a:p>
            <a:pPr eaLnBrk="1" hangingPunct="1">
              <a:defRPr/>
            </a:pPr>
            <a:r>
              <a:rPr lang="nb-NO" altLang="nb-NO" sz="1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Rammeplanen </a:t>
            </a:r>
            <a:r>
              <a:rPr lang="nb-NO" altLang="nb-NO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 gir Aktivitetsskolen tydelige føringer, forutsetninger og rammer for selve innhold: </a:t>
            </a:r>
          </a:p>
          <a:p>
            <a:pPr eaLnBrk="1" hangingPunct="1">
              <a:defRPr/>
            </a:pPr>
            <a:r>
              <a:rPr lang="nb-NO" altLang="nb-NO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et trygt og godt miljø, barns medvirkning, matservering, kvalitet og samarbeid.</a:t>
            </a:r>
          </a:p>
          <a:p>
            <a:pPr eaLnBrk="1" hangingPunct="1">
              <a:defRPr/>
            </a:pPr>
            <a:r>
              <a:rPr lang="nb-NO" altLang="nb-NO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pedagogiske prinsipper og grunnleggende ferdigheter.</a:t>
            </a:r>
          </a:p>
          <a:p>
            <a:pPr eaLnBrk="1" hangingPunct="1">
              <a:defRPr/>
            </a:pPr>
            <a:r>
              <a:rPr lang="nb-NO" altLang="nb-NO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-temaområder.</a:t>
            </a:r>
          </a:p>
          <a:p>
            <a:pPr marL="285750" indent="-285750" eaLnBrk="1" hangingPunct="1">
              <a:buFontTx/>
              <a:buChar char="-"/>
              <a:defRPr/>
            </a:pPr>
            <a:endParaRPr lang="nb-NO" altLang="nb-NO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nb-NO" altLang="nb-NO" sz="1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Oslostandarden</a:t>
            </a:r>
            <a:r>
              <a:rPr lang="nb-NO" altLang="nb-NO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 en brosjyre om forventningsavklaringer mellom aktivitetsskolen og foresatte og er lik for hele Oslo.</a:t>
            </a:r>
          </a:p>
          <a:p>
            <a:pPr eaLnBrk="1" hangingPunct="1">
              <a:defRPr/>
            </a:pPr>
            <a:endParaRPr lang="nb-NO" altLang="nb-NO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nb-NO" sz="1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Rektor</a:t>
            </a:r>
            <a:r>
              <a:rPr lang="nb-NO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 overordnet administrativ og faglig leder av AKS. </a:t>
            </a:r>
            <a:r>
              <a:rPr lang="nb-NO" sz="1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Avdelingsleder</a:t>
            </a:r>
            <a:r>
              <a:rPr lang="nb-NO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AKS er en del av skolens ledelse og sørger for et organisert, planmessig og strukturert samarbeid mellom skole og AKS.</a:t>
            </a:r>
          </a:p>
          <a:p>
            <a:pPr eaLnBrk="1" hangingPunct="1">
              <a:defRPr/>
            </a:pPr>
            <a:endParaRPr lang="nb-NO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nb-NO" sz="1100" dirty="0">
                <a:latin typeface="Times New Roman"/>
                <a:cs typeface="Times New Roman"/>
              </a:rPr>
              <a:t>"</a:t>
            </a:r>
            <a:r>
              <a:rPr lang="nb-NO" sz="1100" dirty="0" err="1">
                <a:latin typeface="Times New Roman"/>
                <a:cs typeface="Times New Roman"/>
              </a:rPr>
              <a:t>Color</a:t>
            </a:r>
            <a:r>
              <a:rPr lang="nb-NO" sz="1100" dirty="0">
                <a:latin typeface="Times New Roman"/>
                <a:cs typeface="Times New Roman"/>
              </a:rPr>
              <a:t> line"</a:t>
            </a:r>
            <a:endParaRPr lang="nb-NO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nb-NO" altLang="nb-NO" sz="1000" dirty="0">
                <a:latin typeface="Times New Roman"/>
                <a:cs typeface="Times New Roman"/>
              </a:rPr>
              <a:t>Laget av elev på tidl.4. trinn</a:t>
            </a:r>
          </a:p>
        </p:txBody>
      </p:sp>
      <p:pic>
        <p:nvPicPr>
          <p:cNvPr id="2" name="Bilde 4">
            <a:extLst>
              <a:ext uri="{FF2B5EF4-FFF2-40B4-BE49-F238E27FC236}">
                <a16:creationId xmlns:a16="http://schemas.microsoft.com/office/drawing/2014/main" id="{04AC206E-A469-02C5-7730-C9ACDAD1D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281113"/>
            <a:ext cx="3035300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Bilde 1">
            <a:extLst>
              <a:ext uri="{FF2B5EF4-FFF2-40B4-BE49-F238E27FC236}">
                <a16:creationId xmlns:a16="http://schemas.microsoft.com/office/drawing/2014/main" id="{9750751C-2ED7-96A4-6307-2FAFB76AA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6084888"/>
            <a:ext cx="133350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Bilde 2">
            <a:extLst>
              <a:ext uri="{FF2B5EF4-FFF2-40B4-BE49-F238E27FC236}">
                <a16:creationId xmlns:a16="http://schemas.microsoft.com/office/drawing/2014/main" id="{5EE3D0E6-80E5-6AD0-E0A7-AC6CEE919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63" y="1339850"/>
            <a:ext cx="30353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827</Words>
  <Application>Microsoft Office PowerPoint</Application>
  <PresentationFormat>Egendefinert</PresentationFormat>
  <Paragraphs>107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3" baseType="lpstr">
      <vt:lpstr>Office Theme</vt:lpstr>
      <vt:lpstr>PowerPoint-presentasjon</vt:lpstr>
      <vt:lpstr>PowerPoint-presentasjon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wenche</dc:creator>
  <cp:lastModifiedBy>Beate Yun Mikkelsen</cp:lastModifiedBy>
  <cp:revision>262</cp:revision>
  <cp:lastPrinted>2020-06-05T09:03:22Z</cp:lastPrinted>
  <dcterms:created xsi:type="dcterms:W3CDTF">2010-03-17T11:54:59Z</dcterms:created>
  <dcterms:modified xsi:type="dcterms:W3CDTF">2024-06-27T15:48:59Z</dcterms:modified>
</cp:coreProperties>
</file>